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68" r:id="rId5"/>
    <p:sldId id="257" r:id="rId6"/>
    <p:sldId id="275" r:id="rId7"/>
    <p:sldId id="258" r:id="rId8"/>
    <p:sldId id="290" r:id="rId9"/>
    <p:sldId id="269" r:id="rId10"/>
    <p:sldId id="271" r:id="rId11"/>
    <p:sldId id="292" r:id="rId12"/>
    <p:sldId id="287" r:id="rId13"/>
    <p:sldId id="280" r:id="rId14"/>
    <p:sldId id="281" r:id="rId15"/>
    <p:sldId id="282" r:id="rId16"/>
    <p:sldId id="285" r:id="rId17"/>
    <p:sldId id="267" r:id="rId18"/>
    <p:sldId id="284" r:id="rId19"/>
    <p:sldId id="277" r:id="rId20"/>
    <p:sldId id="279" r:id="rId21"/>
    <p:sldId id="270" r:id="rId22"/>
    <p:sldId id="283" r:id="rId23"/>
    <p:sldId id="286" r:id="rId24"/>
    <p:sldId id="291" r:id="rId25"/>
    <p:sldId id="265" r:id="rId26"/>
    <p:sldId id="289" r:id="rId27"/>
    <p:sldId id="260" r:id="rId28"/>
    <p:sldId id="276" r:id="rId29"/>
    <p:sldId id="273" r:id="rId30"/>
  </p:sldIdLst>
  <p:sldSz cx="12192000" cy="6858000"/>
  <p:notesSz cx="6858000" cy="9144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51585D-BE4A-28BD-BDC2-BAB9A83843A3}" name="Lisa Alonso Love" initials="LL" userId="S::lisa.alonsolove@det.nsw.edu.au::add21acb-1a85-49af-a519-90776a3cd10b" providerId="AD"/>
  <p188:author id="{F5E9CABB-9571-963F-F343-6AF0D8053E35}" name="Emily Cook" initials="EC" userId="S::emily.cook48@det.nsw.edu.au::2698aa62-6944-4d2f-bc3e-0065583dad0b" providerId="AD"/>
  <p188:author id="{F12C34CB-F549-B463-F7C0-BE645BE9F189}" name="Lucy Sutton" initials="LS" userId="S::lucy.sutton1@det.nsw.edu.au::a7bb40ed-791a-4555-9f16-bbf803724d72" providerId="AD"/>
  <p188:author id="{2A3300E4-F61C-5E21-ECD6-63C921DEF1A3}" name="Ed Smith" initials="ES" userId="S::edmund.smith3@det.nsw.edu.au::c13060c6-c884-4950-b5eb-ce220a1ac3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lisa Bland" initials="EB" lastIdx="3" clrIdx="6">
    <p:extLst>
      <p:ext uri="{19B8F6BF-5375-455C-9EA6-DF929625EA0E}">
        <p15:presenceInfo xmlns:p15="http://schemas.microsoft.com/office/powerpoint/2012/main" userId="S::elisa.bland@det.nsw.edu.au::91151379-83b9-4e14-b946-2dcd0fe7f532" providerId="AD"/>
      </p:ext>
    </p:extLst>
  </p:cmAuthor>
  <p:cmAuthor id="1" name="Shari Ujdur" initials="SU" lastIdx="2" clrIdx="0">
    <p:extLst>
      <p:ext uri="{19B8F6BF-5375-455C-9EA6-DF929625EA0E}">
        <p15:presenceInfo xmlns:p15="http://schemas.microsoft.com/office/powerpoint/2012/main" userId="S-1-5-21-2977299124-1876462163-2290217735-10377690" providerId="AD"/>
      </p:ext>
    </p:extLst>
  </p:cmAuthor>
  <p:cmAuthor id="8" name="Emily Cook" initials="EC [2]" lastIdx="29" clrIdx="7">
    <p:extLst>
      <p:ext uri="{19B8F6BF-5375-455C-9EA6-DF929625EA0E}">
        <p15:presenceInfo xmlns:p15="http://schemas.microsoft.com/office/powerpoint/2012/main" userId="S::emily.cook48@det.nsw.edu.au::2698aa62-6944-4d2f-bc3e-0065583dad0b" providerId="AD"/>
      </p:ext>
    </p:extLst>
  </p:cmAuthor>
  <p:cmAuthor id="2" name="Kaz Scott" initials="KS" lastIdx="13" clrIdx="1">
    <p:extLst>
      <p:ext uri="{19B8F6BF-5375-455C-9EA6-DF929625EA0E}">
        <p15:presenceInfo xmlns:p15="http://schemas.microsoft.com/office/powerpoint/2012/main" userId="S::kaz.scott@det.nsw.edu.au::ee0d6b30-b4f7-4ac3-9799-a55ee66f7e35" providerId="AD"/>
      </p:ext>
    </p:extLst>
  </p:cmAuthor>
  <p:cmAuthor id="3" name="Sue French PSM" initials="SP" lastIdx="7" clrIdx="2">
    <p:extLst>
      <p:ext uri="{19B8F6BF-5375-455C-9EA6-DF929625EA0E}">
        <p15:presenceInfo xmlns:p15="http://schemas.microsoft.com/office/powerpoint/2012/main" userId="S::susan.french@det.nsw.edu.au::20a63ba9-c1da-465f-bd9b-f050a73f7262" providerId="AD"/>
      </p:ext>
    </p:extLst>
  </p:cmAuthor>
  <p:cmAuthor id="4" name="Ian Quintos (Ian Quintos)" initials="IQ" lastIdx="21" clrIdx="3">
    <p:extLst>
      <p:ext uri="{19B8F6BF-5375-455C-9EA6-DF929625EA0E}">
        <p15:presenceInfo xmlns:p15="http://schemas.microsoft.com/office/powerpoint/2012/main" userId="S::ian.quintos1@det.nsw.edu.au::185dbbf5-46d4-44a3-9554-2b938443d50b" providerId="AD"/>
      </p:ext>
    </p:extLst>
  </p:cmAuthor>
  <p:cmAuthor id="5" name="Oliver Best" initials="OB" lastIdx="1" clrIdx="4">
    <p:extLst>
      <p:ext uri="{19B8F6BF-5375-455C-9EA6-DF929625EA0E}">
        <p15:presenceInfo xmlns:p15="http://schemas.microsoft.com/office/powerpoint/2012/main" userId="S::oliver.best@det.nsw.edu.au::c0a48604-e15b-4709-bdc6-2950338b6462" providerId="AD"/>
      </p:ext>
    </p:extLst>
  </p:cmAuthor>
  <p:cmAuthor id="6" name="Emily Cook" initials="EC" lastIdx="31" clrIdx="5">
    <p:extLst>
      <p:ext uri="{19B8F6BF-5375-455C-9EA6-DF929625EA0E}">
        <p15:presenceInfo xmlns:p15="http://schemas.microsoft.com/office/powerpoint/2012/main" userId="S-1-5-21-2977299124-1876462163-2290217735-13293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7" d="100"/>
          <a:sy n="77" d="100"/>
        </p:scale>
        <p:origin x="3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01B86-B8A0-45BC-80D2-4655CFDDC919}" type="datetimeFigureOut">
              <a:rPr lang="en-US"/>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D3A79-A3B2-4DEE-97BE-36DD80B3DE72}" type="slidenum">
              <a:rPr lang="en-US"/>
              <a:t>‹#›</a:t>
            </a:fld>
            <a:endParaRPr lang="en-US"/>
          </a:p>
        </p:txBody>
      </p:sp>
    </p:spTree>
    <p:extLst>
      <p:ext uri="{BB962C8B-B14F-4D97-AF65-F5344CB8AC3E}">
        <p14:creationId xmlns:p14="http://schemas.microsoft.com/office/powerpoint/2010/main" val="98055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nsw.gov.au/inside-the-department/covid-19/advice-for-school-based-staff/school-operation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sw.gov.au/covid-19/stay-safe/face-mask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ducation.nsw.gov.au/covid-19/wellbeing-for-students-and-families%5d"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ducation.nsw.gov.au/covid-19/advice-for-famili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Return to school intro slide</a:t>
            </a:r>
          </a:p>
          <a:p>
            <a:endParaRPr lang="en-US" b="1">
              <a:cs typeface="Calibri"/>
            </a:endParaRPr>
          </a:p>
          <a:p>
            <a:r>
              <a:rPr lang="en-US">
                <a:cs typeface="Calibri"/>
              </a:rPr>
              <a:t>ACTION: Insert your school logo in the box to </a:t>
            </a:r>
            <a:r>
              <a:rPr lang="en-US" err="1">
                <a:cs typeface="Calibri"/>
              </a:rPr>
              <a:t>personalise</a:t>
            </a:r>
            <a:r>
              <a:rPr lang="en-US">
                <a:cs typeface="Calibri"/>
              </a:rPr>
              <a:t> the slideshow.</a:t>
            </a:r>
            <a:endParaRPr lang="en-US" b="1">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1</a:t>
            </a:fld>
            <a:endParaRPr lang="en-US"/>
          </a:p>
        </p:txBody>
      </p:sp>
    </p:spTree>
    <p:extLst>
      <p:ext uri="{BB962C8B-B14F-4D97-AF65-F5344CB8AC3E}">
        <p14:creationId xmlns:p14="http://schemas.microsoft.com/office/powerpoint/2010/main" val="3099861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COVID-19 positive results</a:t>
            </a:r>
            <a:endParaRPr lang="en-US" dirty="0">
              <a:cs typeface="Calibri"/>
            </a:endParaRPr>
          </a:p>
          <a:p>
            <a:endParaRPr lang="en-US" b="1">
              <a:cs typeface="Calibri"/>
            </a:endParaRPr>
          </a:p>
          <a:p>
            <a:r>
              <a:rPr lang="en-US" dirty="0">
                <a:cs typeface="Calibri"/>
              </a:rPr>
              <a:t>Parents/</a:t>
            </a:r>
            <a:r>
              <a:rPr lang="en-US" dirty="0" err="1">
                <a:cs typeface="Calibri"/>
              </a:rPr>
              <a:t>carers</a:t>
            </a:r>
            <a:r>
              <a:rPr lang="en-US" dirty="0">
                <a:cs typeface="Calibri"/>
              </a:rPr>
              <a:t> must inform their school as soon as possible if a student receives a positive RAT or PCR result. </a:t>
            </a:r>
          </a:p>
          <a:p>
            <a:r>
              <a:rPr lang="en-US" dirty="0">
                <a:cs typeface="Calibri"/>
              </a:rPr>
              <a:t>Principals will inform the school community and advise families on public health advice.</a:t>
            </a:r>
          </a:p>
        </p:txBody>
      </p:sp>
      <p:sp>
        <p:nvSpPr>
          <p:cNvPr id="4" name="Slide Number Placeholder 3"/>
          <p:cNvSpPr>
            <a:spLocks noGrp="1"/>
          </p:cNvSpPr>
          <p:nvPr>
            <p:ph type="sldNum" sz="quarter" idx="5"/>
          </p:nvPr>
        </p:nvSpPr>
        <p:spPr/>
        <p:txBody>
          <a:bodyPr/>
          <a:lstStyle/>
          <a:p>
            <a:fld id="{647D3A79-A3B2-4DEE-97BE-36DD80B3DE72}" type="slidenum">
              <a:rPr lang="en-US"/>
              <a:t>10</a:t>
            </a:fld>
            <a:endParaRPr lang="en-US"/>
          </a:p>
        </p:txBody>
      </p:sp>
    </p:spTree>
    <p:extLst>
      <p:ext uri="{BB962C8B-B14F-4D97-AF65-F5344CB8AC3E}">
        <p14:creationId xmlns:p14="http://schemas.microsoft.com/office/powerpoint/2010/main" val="152761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Vaccinations</a:t>
            </a:r>
            <a:endParaRPr lang="en-US" dirty="0">
              <a:cs typeface="Calibri"/>
            </a:endParaRPr>
          </a:p>
          <a:p>
            <a:endParaRPr lang="en-US" b="1">
              <a:cs typeface="Calibri"/>
            </a:endParaRPr>
          </a:p>
          <a:p>
            <a:r>
              <a:rPr lang="en-US" dirty="0"/>
              <a:t>ACTION: Replace red text with school-relevant information about vaccinations, We are encouraging our school community to take up a vaccine as soon as possible xx, vaccines are available for eligible students and we encourage them to get vaccinated before returning to school, etc.</a:t>
            </a:r>
            <a:endParaRPr lang="en-US" dirty="0">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11</a:t>
            </a:fld>
            <a:endParaRPr lang="en-US"/>
          </a:p>
        </p:txBody>
      </p:sp>
    </p:spTree>
    <p:extLst>
      <p:ext uri="{BB962C8B-B14F-4D97-AF65-F5344CB8AC3E}">
        <p14:creationId xmlns:p14="http://schemas.microsoft.com/office/powerpoint/2010/main" val="3773906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Ventilation</a:t>
            </a:r>
            <a:endParaRPr lang="en-US" dirty="0"/>
          </a:p>
          <a:p>
            <a:endParaRPr lang="en-US" dirty="0"/>
          </a:p>
          <a:p>
            <a:r>
              <a:rPr lang="en-US" dirty="0"/>
              <a:t>Please refer to the </a:t>
            </a:r>
            <a:r>
              <a:rPr lang="en-US" u="sng" dirty="0">
                <a:hlinkClick r:id="rId3"/>
              </a:rPr>
              <a:t>department’s information on ventilation</a:t>
            </a:r>
            <a:r>
              <a:rPr lang="en-US" dirty="0"/>
              <a:t> for more information if required.</a:t>
            </a:r>
          </a:p>
          <a:p>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12</a:t>
            </a:fld>
            <a:endParaRPr lang="en-US"/>
          </a:p>
        </p:txBody>
      </p:sp>
    </p:spTree>
    <p:extLst>
      <p:ext uri="{BB962C8B-B14F-4D97-AF65-F5344CB8AC3E}">
        <p14:creationId xmlns:p14="http://schemas.microsoft.com/office/powerpoint/2010/main" val="1321816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Masks</a:t>
            </a:r>
          </a:p>
          <a:p>
            <a:endParaRPr lang="en-US">
              <a:cs typeface="Calibri"/>
            </a:endParaRPr>
          </a:p>
          <a:p>
            <a:r>
              <a:rPr lang="en-US" dirty="0">
                <a:cs typeface="Calibri"/>
              </a:rPr>
              <a:t>ACTION: Adjust for primary or high school setting (remove red text).</a:t>
            </a:r>
          </a:p>
          <a:p>
            <a:endParaRPr lang="en-US">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13</a:t>
            </a:fld>
            <a:endParaRPr lang="en-US"/>
          </a:p>
        </p:txBody>
      </p:sp>
    </p:spTree>
    <p:extLst>
      <p:ext uri="{BB962C8B-B14F-4D97-AF65-F5344CB8AC3E}">
        <p14:creationId xmlns:p14="http://schemas.microsoft.com/office/powerpoint/2010/main" val="3829549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Masks</a:t>
            </a:r>
          </a:p>
          <a:p>
            <a:endParaRPr lang="en-US">
              <a:cs typeface="Calibri"/>
            </a:endParaRPr>
          </a:p>
          <a:p>
            <a:r>
              <a:rPr lang="en-US" dirty="0">
                <a:cs typeface="Calibri"/>
              </a:rPr>
              <a:t>ACTION: Insert school-specific details on how masks will be distributed.</a:t>
            </a:r>
          </a:p>
        </p:txBody>
      </p:sp>
      <p:sp>
        <p:nvSpPr>
          <p:cNvPr id="4" name="Slide Number Placeholder 3"/>
          <p:cNvSpPr>
            <a:spLocks noGrp="1"/>
          </p:cNvSpPr>
          <p:nvPr>
            <p:ph type="sldNum" sz="quarter" idx="5"/>
          </p:nvPr>
        </p:nvSpPr>
        <p:spPr/>
        <p:txBody>
          <a:bodyPr/>
          <a:lstStyle/>
          <a:p>
            <a:fld id="{647D3A79-A3B2-4DEE-97BE-36DD80B3DE72}" type="slidenum">
              <a:rPr lang="en-US"/>
              <a:t>14</a:t>
            </a:fld>
            <a:endParaRPr lang="en-US"/>
          </a:p>
        </p:txBody>
      </p:sp>
    </p:spTree>
    <p:extLst>
      <p:ext uri="{BB962C8B-B14F-4D97-AF65-F5344CB8AC3E}">
        <p14:creationId xmlns:p14="http://schemas.microsoft.com/office/powerpoint/2010/main" val="1259835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Masks</a:t>
            </a:r>
          </a:p>
          <a:p>
            <a:pPr marL="171450" indent="-171450">
              <a:buFont typeface="Arial,Sans-Serif"/>
              <a:buChar char="•"/>
            </a:pPr>
            <a:endParaRPr lang="en-US" dirty="0"/>
          </a:p>
          <a:p>
            <a:r>
              <a:rPr lang="en-US" dirty="0"/>
              <a:t>Surgical masks are strongly encouraged in outdoor settings where you cannot physically distance.</a:t>
            </a:r>
            <a:br>
              <a:rPr lang="en-US" dirty="0">
                <a:cs typeface="+mn-lt"/>
              </a:rPr>
            </a:br>
            <a:endParaRPr lang="en-US" dirty="0">
              <a:cs typeface="Calibri" panose="020F0502020204030204"/>
            </a:endParaRPr>
          </a:p>
          <a:p>
            <a:r>
              <a:rPr lang="en-US" dirty="0"/>
              <a:t>You can remove your masks when eating, exercising and playing a musical instrument.</a:t>
            </a:r>
            <a:endParaRPr lang="en-US" dirty="0">
              <a:cs typeface="Calibri" panose="020F0502020204030204"/>
            </a:endParaRPr>
          </a:p>
          <a:p>
            <a:endParaRPr lang="en-US" dirty="0"/>
          </a:p>
          <a:p>
            <a:r>
              <a:rPr lang="en-AU" dirty="0"/>
              <a:t>For more information, refer to </a:t>
            </a:r>
            <a:r>
              <a:rPr lang="en-AU" u="sng" dirty="0">
                <a:hlinkClick r:id="rId3"/>
              </a:rPr>
              <a:t>Masks and face coverings</a:t>
            </a:r>
            <a:r>
              <a:rPr lang="en-AU" dirty="0"/>
              <a:t>. </a:t>
            </a:r>
            <a:endParaRPr lang="en-US">
              <a:cs typeface="Calibri" panose="020F0502020204030204"/>
            </a:endParaRPr>
          </a:p>
          <a:p>
            <a:endParaRPr lang="en-US" dirty="0">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15</a:t>
            </a:fld>
            <a:endParaRPr lang="en-US"/>
          </a:p>
        </p:txBody>
      </p:sp>
    </p:spTree>
    <p:extLst>
      <p:ext uri="{BB962C8B-B14F-4D97-AF65-F5344CB8AC3E}">
        <p14:creationId xmlns:p14="http://schemas.microsoft.com/office/powerpoint/2010/main" val="48765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Fitting a mask to younger children</a:t>
            </a:r>
          </a:p>
          <a:p>
            <a:endParaRPr lang="en-US" b="1">
              <a:cs typeface="Calibri"/>
            </a:endParaRPr>
          </a:p>
          <a:p>
            <a:r>
              <a:rPr lang="en-US">
                <a:cs typeface="Calibri"/>
              </a:rPr>
              <a:t>Note: Remove this page if not relevant to your school setting.</a:t>
            </a:r>
            <a:endParaRPr lang="en-US" b="1">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16</a:t>
            </a:fld>
            <a:endParaRPr lang="en-US"/>
          </a:p>
        </p:txBody>
      </p:sp>
    </p:spTree>
    <p:extLst>
      <p:ext uri="{BB962C8B-B14F-4D97-AF65-F5344CB8AC3E}">
        <p14:creationId xmlns:p14="http://schemas.microsoft.com/office/powerpoint/2010/main" val="2828573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graphic has been provided by NSW Health. In the principal's toolkit are a range of posters, social media posts and resources you can use to support mask wearing on site and with your school communities.</a:t>
            </a:r>
          </a:p>
        </p:txBody>
      </p:sp>
      <p:sp>
        <p:nvSpPr>
          <p:cNvPr id="4" name="Slide Number Placeholder 3"/>
          <p:cNvSpPr>
            <a:spLocks noGrp="1"/>
          </p:cNvSpPr>
          <p:nvPr>
            <p:ph type="sldNum" sz="quarter" idx="5"/>
          </p:nvPr>
        </p:nvSpPr>
        <p:spPr/>
        <p:txBody>
          <a:bodyPr/>
          <a:lstStyle/>
          <a:p>
            <a:fld id="{647D3A79-A3B2-4DEE-97BE-36DD80B3DE72}" type="slidenum">
              <a:rPr lang="en-US"/>
              <a:t>17</a:t>
            </a:fld>
            <a:endParaRPr lang="en-US"/>
          </a:p>
        </p:txBody>
      </p:sp>
    </p:spTree>
    <p:extLst>
      <p:ext uri="{BB962C8B-B14F-4D97-AF65-F5344CB8AC3E}">
        <p14:creationId xmlns:p14="http://schemas.microsoft.com/office/powerpoint/2010/main" val="1104663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Visitors and activities</a:t>
            </a:r>
          </a:p>
          <a:p>
            <a:endParaRPr lang="en-US" b="1">
              <a:cs typeface="Calibri"/>
            </a:endParaRPr>
          </a:p>
          <a:p>
            <a:r>
              <a:rPr lang="en-US"/>
              <a:t>ACTION: Remove red section if not relevant to your school setting (primary/secondary).</a:t>
            </a:r>
            <a:endParaRPr lang="en-US">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18</a:t>
            </a:fld>
            <a:endParaRPr lang="en-US"/>
          </a:p>
        </p:txBody>
      </p:sp>
    </p:spTree>
    <p:extLst>
      <p:ext uri="{BB962C8B-B14F-4D97-AF65-F5344CB8AC3E}">
        <p14:creationId xmlns:p14="http://schemas.microsoft.com/office/powerpoint/2010/main" val="2026723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Visitors and activities</a:t>
            </a:r>
          </a:p>
          <a:p>
            <a:endParaRPr lang="en-US" b="1">
              <a:cs typeface="Calibri"/>
            </a:endParaRPr>
          </a:p>
          <a:p>
            <a:r>
              <a:rPr lang="en-US" dirty="0">
                <a:cs typeface="Calibri"/>
              </a:rPr>
              <a:t>COVID-smart guidelines for school activities have been provided by the department.</a:t>
            </a:r>
            <a:r>
              <a:rPr lang="en-US" dirty="0"/>
              <a:t> We will seek parental consent for participation in any extracurricular, outside of school hours or off-site activities – with appropriate safeguards in place.</a:t>
            </a:r>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19</a:t>
            </a:fld>
            <a:endParaRPr lang="en-US"/>
          </a:p>
        </p:txBody>
      </p:sp>
    </p:spTree>
    <p:extLst>
      <p:ext uri="{BB962C8B-B14F-4D97-AF65-F5344CB8AC3E}">
        <p14:creationId xmlns:p14="http://schemas.microsoft.com/office/powerpoint/2010/main" val="194306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Acknowledgment of Country</a:t>
            </a:r>
          </a:p>
          <a:p>
            <a:endParaRPr lang="en-US"/>
          </a:p>
          <a:p>
            <a:r>
              <a:rPr lang="en-US"/>
              <a:t>ACTION: Insert name of the traditional custodians of the lands in which your school/community is located in the text on the slide.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2</a:t>
            </a:fld>
            <a:endParaRPr lang="en-US"/>
          </a:p>
        </p:txBody>
      </p:sp>
    </p:spTree>
    <p:extLst>
      <p:ext uri="{BB962C8B-B14F-4D97-AF65-F5344CB8AC3E}">
        <p14:creationId xmlns:p14="http://schemas.microsoft.com/office/powerpoint/2010/main" val="2821926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cs typeface="Calibri"/>
              </a:rPr>
              <a:t>Minimising</a:t>
            </a:r>
            <a:r>
              <a:rPr lang="en-US" b="1" dirty="0">
                <a:cs typeface="Calibri"/>
              </a:rPr>
              <a:t> the spread</a:t>
            </a:r>
          </a:p>
          <a:p>
            <a:endParaRPr lang="en-US" b="1">
              <a:cs typeface="Calibri"/>
            </a:endParaRPr>
          </a:p>
          <a:p>
            <a:r>
              <a:rPr lang="en-US" dirty="0">
                <a:cs typeface="Calibri"/>
              </a:rPr>
              <a:t>Important reminder: Even mild COVID-like symptoms mean students and staff must stay home, even with a negative RAT result.</a:t>
            </a:r>
          </a:p>
          <a:p>
            <a:endParaRPr lang="en-US" b="1">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20</a:t>
            </a:fld>
            <a:endParaRPr lang="en-US"/>
          </a:p>
        </p:txBody>
      </p:sp>
    </p:spTree>
    <p:extLst>
      <p:ext uri="{BB962C8B-B14F-4D97-AF65-F5344CB8AC3E}">
        <p14:creationId xmlns:p14="http://schemas.microsoft.com/office/powerpoint/2010/main" val="4022981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cs typeface="Calibri"/>
              </a:rPr>
              <a:t>Minimising</a:t>
            </a:r>
            <a:r>
              <a:rPr lang="en-US" b="1">
                <a:cs typeface="Calibri"/>
              </a:rPr>
              <a:t> the spread</a:t>
            </a:r>
          </a:p>
          <a:p>
            <a:endParaRPr lang="en-US" b="1">
              <a:cs typeface="Calibri"/>
            </a:endParaRPr>
          </a:p>
          <a:p>
            <a:r>
              <a:rPr lang="en-US"/>
              <a:t>ACTION: Replace red text with school-relevant information about managing </a:t>
            </a:r>
            <a:r>
              <a:rPr lang="en-US" err="1"/>
              <a:t>cohorting</a:t>
            </a:r>
            <a:r>
              <a:rPr lang="en-US"/>
              <a:t>. Examples might include staggered recess and lunch breaks, staggered start and finish times. Draw from your reflection tool.</a:t>
            </a:r>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21</a:t>
            </a:fld>
            <a:endParaRPr lang="en-US"/>
          </a:p>
        </p:txBody>
      </p:sp>
    </p:spTree>
    <p:extLst>
      <p:ext uri="{BB962C8B-B14F-4D97-AF65-F5344CB8AC3E}">
        <p14:creationId xmlns:p14="http://schemas.microsoft.com/office/powerpoint/2010/main" val="3517537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Learning from home</a:t>
            </a:r>
          </a:p>
          <a:p>
            <a:endParaRPr lang="en-US"/>
          </a:p>
          <a:p>
            <a:r>
              <a:rPr lang="en-US"/>
              <a:t>ACTION: Replace red text with school-specific information.</a:t>
            </a:r>
            <a:endParaRPr lang="en-US">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22</a:t>
            </a:fld>
            <a:endParaRPr lang="en-US"/>
          </a:p>
        </p:txBody>
      </p:sp>
    </p:spTree>
    <p:extLst>
      <p:ext uri="{BB962C8B-B14F-4D97-AF65-F5344CB8AC3E}">
        <p14:creationId xmlns:p14="http://schemas.microsoft.com/office/powerpoint/2010/main" val="3875201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Learning from home</a:t>
            </a:r>
          </a:p>
          <a:p>
            <a:endParaRPr lang="en-US">
              <a:cs typeface="Calibri"/>
            </a:endParaRPr>
          </a:p>
          <a:p>
            <a:r>
              <a:rPr lang="en-US" dirty="0"/>
              <a:t>ACTION: Remove slide if required. </a:t>
            </a:r>
            <a:endParaRPr lang="en-US" dirty="0">
              <a:cs typeface="Calibri"/>
            </a:endParaRPr>
          </a:p>
          <a:p>
            <a:endParaRPr lang="en-US"/>
          </a:p>
          <a:p>
            <a:r>
              <a:rPr lang="en-US" dirty="0"/>
              <a:t>These minimum expectations for delivering remote learning aim to reduce disruptions to learning.</a:t>
            </a:r>
            <a:endParaRPr lang="en-US" dirty="0">
              <a:cs typeface="Calibri"/>
            </a:endParaRPr>
          </a:p>
          <a:p>
            <a:endParaRPr lang="en-US"/>
          </a:p>
          <a:p>
            <a:r>
              <a:rPr lang="en-US" dirty="0"/>
              <a:t>- Consider how these can be adapted into single units of work for both online/offline delivery</a:t>
            </a:r>
            <a:endParaRPr lang="en-US" dirty="0">
              <a:cs typeface="Calibri"/>
            </a:endParaRPr>
          </a:p>
          <a:p>
            <a:r>
              <a:rPr lang="en-US" dirty="0"/>
              <a:t>- Check-ins with all students using video conferencing should be planned daily</a:t>
            </a:r>
            <a:endParaRPr lang="en-US" dirty="0">
              <a:cs typeface="Calibri"/>
            </a:endParaRPr>
          </a:p>
          <a:p>
            <a:r>
              <a:rPr lang="en-US" dirty="0"/>
              <a:t>- Updated PL for delivering learning online and digitally will be provided on your school staff development day</a:t>
            </a:r>
            <a:endParaRPr lang="en-US" dirty="0">
              <a:cs typeface="Calibri"/>
            </a:endParaRPr>
          </a:p>
          <a:p>
            <a:r>
              <a:rPr lang="en-US" dirty="0"/>
              <a:t>- Schools are expected to use department-preferred online platforms and record/monitor attendance</a:t>
            </a:r>
            <a:endParaRPr lang="en-US" dirty="0">
              <a:cs typeface="Calibri"/>
            </a:endParaRPr>
          </a:p>
          <a:p>
            <a:r>
              <a:rPr lang="en-US" dirty="0"/>
              <a:t>- Schools to ensure students have access to internet-enabled devices with Teams and Zoom.</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23</a:t>
            </a:fld>
            <a:endParaRPr lang="en-US"/>
          </a:p>
        </p:txBody>
      </p:sp>
    </p:spTree>
    <p:extLst>
      <p:ext uri="{BB962C8B-B14F-4D97-AF65-F5344CB8AC3E}">
        <p14:creationId xmlns:p14="http://schemas.microsoft.com/office/powerpoint/2010/main" val="726062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Preschool and out of hours care</a:t>
            </a:r>
          </a:p>
          <a:p>
            <a:endParaRPr lang="en-US">
              <a:cs typeface="Calibri"/>
            </a:endParaRPr>
          </a:p>
          <a:p>
            <a:r>
              <a:rPr lang="en-US">
                <a:cs typeface="Calibri"/>
              </a:rPr>
              <a:t>ACTION: Delete page if not relevant to your school setting. If relevant, replace red text with school-specific information.</a:t>
            </a:r>
          </a:p>
        </p:txBody>
      </p:sp>
      <p:sp>
        <p:nvSpPr>
          <p:cNvPr id="4" name="Slide Number Placeholder 3"/>
          <p:cNvSpPr>
            <a:spLocks noGrp="1"/>
          </p:cNvSpPr>
          <p:nvPr>
            <p:ph type="sldNum" sz="quarter" idx="5"/>
          </p:nvPr>
        </p:nvSpPr>
        <p:spPr/>
        <p:txBody>
          <a:bodyPr/>
          <a:lstStyle/>
          <a:p>
            <a:fld id="{647D3A79-A3B2-4DEE-97BE-36DD80B3DE72}" type="slidenum">
              <a:rPr lang="en-US"/>
              <a:t>24</a:t>
            </a:fld>
            <a:endParaRPr lang="en-US"/>
          </a:p>
        </p:txBody>
      </p:sp>
    </p:spTree>
    <p:extLst>
      <p:ext uri="{BB962C8B-B14F-4D97-AF65-F5344CB8AC3E}">
        <p14:creationId xmlns:p14="http://schemas.microsoft.com/office/powerpoint/2010/main" val="192189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[Insert school's COVID-safe measures to maintain student safety – reiterate hygiene practices and cleaning as well as the wellbeing and social benefits of students seeing their friends. Parents can refer to the wellbeing for students and families page </a:t>
            </a:r>
            <a:r>
              <a:rPr lang="en-US">
                <a:hlinkClick r:id="rId3"/>
              </a:rPr>
              <a:t>https://education.nsw.gov.au/covid-19/wellbeing-for-students-and-families]</a:t>
            </a:r>
            <a:endParaRPr lang="en-US"/>
          </a:p>
        </p:txBody>
      </p:sp>
      <p:sp>
        <p:nvSpPr>
          <p:cNvPr id="4" name="Slide Number Placeholder 3"/>
          <p:cNvSpPr>
            <a:spLocks noGrp="1"/>
          </p:cNvSpPr>
          <p:nvPr>
            <p:ph type="sldNum" sz="quarter" idx="5"/>
          </p:nvPr>
        </p:nvSpPr>
        <p:spPr/>
        <p:txBody>
          <a:bodyPr/>
          <a:lstStyle/>
          <a:p>
            <a:fld id="{647D3A79-A3B2-4DEE-97BE-36DD80B3DE72}" type="slidenum">
              <a:rPr lang="en-US"/>
              <a:t>25</a:t>
            </a:fld>
            <a:endParaRPr lang="en-US"/>
          </a:p>
        </p:txBody>
      </p:sp>
    </p:spTree>
    <p:extLst>
      <p:ext uri="{BB962C8B-B14F-4D97-AF65-F5344CB8AC3E}">
        <p14:creationId xmlns:p14="http://schemas.microsoft.com/office/powerpoint/2010/main" val="3636860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Final thank you slide</a:t>
            </a:r>
          </a:p>
          <a:p>
            <a:endParaRPr lang="en-US" b="1">
              <a:cs typeface="Calibri"/>
            </a:endParaRPr>
          </a:p>
          <a:p>
            <a:r>
              <a:rPr lang="en-US">
                <a:cs typeface="Calibri"/>
              </a:rPr>
              <a:t>ACTION: You may need to take questions on notice if you're unsure of the answer. Insert links to sources for further information (school website, Advice for families COVID-19 page (</a:t>
            </a:r>
            <a:r>
              <a:rPr lang="en-US">
                <a:hlinkClick r:id="rId3"/>
              </a:rPr>
              <a:t>https://education.nsw.gov.au/covid-19/advice-for-families</a:t>
            </a:r>
            <a:r>
              <a:rPr lang="en-US"/>
              <a:t>) and where they can go to get their questions answered.</a:t>
            </a:r>
            <a:endParaRPr lang="en-US" b="1">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26</a:t>
            </a:fld>
            <a:endParaRPr lang="en-US"/>
          </a:p>
        </p:txBody>
      </p:sp>
    </p:spTree>
    <p:extLst>
      <p:ext uri="{BB962C8B-B14F-4D97-AF65-F5344CB8AC3E}">
        <p14:creationId xmlns:p14="http://schemas.microsoft.com/office/powerpoint/2010/main" val="98182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Return to school in 2022</a:t>
            </a:r>
          </a:p>
          <a:p>
            <a:endParaRPr lang="en-US" b="1">
              <a:cs typeface="Calibri"/>
            </a:endParaRPr>
          </a:p>
          <a:p>
            <a:r>
              <a:rPr lang="en-US">
                <a:cs typeface="Calibri"/>
              </a:rPr>
              <a:t>Note: This is an introductory slide for you to welcome the community and give an overview of the contents of this virtual assembly.</a:t>
            </a:r>
          </a:p>
          <a:p>
            <a:endParaRPr lang="en-US">
              <a:cs typeface="Calibri"/>
            </a:endParaRPr>
          </a:p>
          <a:p>
            <a:r>
              <a:rPr lang="en-US"/>
              <a:t>Note: on many of the slides in this virtual assembly PPT you will see generic text relevant to all schools followed by red text in brackets for you to include tailored information relevant to your school community. For example, you will see red text reminding you to delete sections if not applicable to your school and to adapt the content as you see appropriate.</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3</a:t>
            </a:fld>
            <a:endParaRPr lang="en-US"/>
          </a:p>
        </p:txBody>
      </p:sp>
    </p:spTree>
    <p:extLst>
      <p:ext uri="{BB962C8B-B14F-4D97-AF65-F5344CB8AC3E}">
        <p14:creationId xmlns:p14="http://schemas.microsoft.com/office/powerpoint/2010/main" val="374992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What you need to know about our return to school in 2022</a:t>
            </a:r>
          </a:p>
          <a:p>
            <a:endParaRPr lang="en-US" b="1">
              <a:cs typeface="Calibri"/>
            </a:endParaRPr>
          </a:p>
          <a:p>
            <a:r>
              <a:rPr lang="en-US">
                <a:cs typeface="Calibri"/>
              </a:rPr>
              <a:t>Talking points: </a:t>
            </a:r>
            <a:r>
              <a:rPr lang="en-AU"/>
              <a:t>The department’s COVID-smart return to school plan is approved by NSW Health and includes layers of protection to support the health and wellbeing of our students and staff. These practices include RAT testing, vaccinations, mask wearing, reduced mingling of student groups and staff, enhanced ventilation in classrooms and continued good hygiene and cleaning.</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4</a:t>
            </a:fld>
            <a:endParaRPr lang="en-US"/>
          </a:p>
        </p:txBody>
      </p:sp>
    </p:spTree>
    <p:extLst>
      <p:ext uri="{BB962C8B-B14F-4D97-AF65-F5344CB8AC3E}">
        <p14:creationId xmlns:p14="http://schemas.microsoft.com/office/powerpoint/2010/main" val="177461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What you need to know about our return to school in 2022</a:t>
            </a:r>
          </a:p>
          <a:p>
            <a:endParaRPr lang="en-US" b="1">
              <a:cs typeface="Calibri"/>
            </a:endParaRPr>
          </a:p>
          <a:p>
            <a:r>
              <a:rPr lang="en-US">
                <a:cs typeface="Calibri"/>
              </a:rPr>
              <a:t>Talking points: </a:t>
            </a:r>
            <a:r>
              <a:rPr lang="en-US"/>
              <a:t>2022 will be a back to school period like no other – but we're committed to helping keep our classrooms open in a safe way that keeps students learning and growing. </a:t>
            </a:r>
            <a:endParaRPr lang="en-US">
              <a:cs typeface="Calibri"/>
            </a:endParaRPr>
          </a:p>
          <a:p>
            <a:endParaRPr lang="en-US">
              <a:cs typeface="Calibri"/>
            </a:endParaRPr>
          </a:p>
          <a:p>
            <a:r>
              <a:rPr lang="en-US">
                <a:cs typeface="Calibri"/>
              </a:rPr>
              <a:t>This may mean your child meets more teachers than usual this year, as we manage any potential staffing disruptions due to COVID.</a:t>
            </a:r>
          </a:p>
          <a:p>
            <a:endParaRPr lang="en-US">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5</a:t>
            </a:fld>
            <a:endParaRPr lang="en-US"/>
          </a:p>
        </p:txBody>
      </p:sp>
    </p:spTree>
    <p:extLst>
      <p:ext uri="{BB962C8B-B14F-4D97-AF65-F5344CB8AC3E}">
        <p14:creationId xmlns:p14="http://schemas.microsoft.com/office/powerpoint/2010/main" val="397092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Before term 1 begins</a:t>
            </a:r>
          </a:p>
          <a:p>
            <a:endParaRPr lang="en-US">
              <a:cs typeface="Calibri"/>
            </a:endParaRPr>
          </a:p>
          <a:p>
            <a:r>
              <a:rPr lang="en-US" dirty="0"/>
              <a:t>Rapid Antigen Tests (RATs) will be distributed to schools shortly – we want every student to have the opportunity to be tested before term 1 begins. </a:t>
            </a:r>
            <a:endParaRPr lang="en-US" dirty="0">
              <a:cs typeface="Calibri"/>
            </a:endParaRPr>
          </a:p>
          <a:p>
            <a:endParaRPr lang="en-US">
              <a:cs typeface="Calibri"/>
            </a:endParaRPr>
          </a:p>
          <a:p>
            <a:r>
              <a:rPr lang="en-US" dirty="0">
                <a:cs typeface="Calibri"/>
              </a:rPr>
              <a:t>All participating students must return a negative RAT result before attending school at the start of term 1.</a:t>
            </a:r>
          </a:p>
        </p:txBody>
      </p:sp>
      <p:sp>
        <p:nvSpPr>
          <p:cNvPr id="4" name="Slide Number Placeholder 3"/>
          <p:cNvSpPr>
            <a:spLocks noGrp="1"/>
          </p:cNvSpPr>
          <p:nvPr>
            <p:ph type="sldNum" sz="quarter" idx="5"/>
          </p:nvPr>
        </p:nvSpPr>
        <p:spPr/>
        <p:txBody>
          <a:bodyPr/>
          <a:lstStyle/>
          <a:p>
            <a:fld id="{647D3A79-A3B2-4DEE-97BE-36DD80B3DE72}" type="slidenum">
              <a:rPr lang="en-US"/>
              <a:t>6</a:t>
            </a:fld>
            <a:endParaRPr lang="en-US"/>
          </a:p>
        </p:txBody>
      </p:sp>
    </p:spTree>
    <p:extLst>
      <p:ext uri="{BB962C8B-B14F-4D97-AF65-F5344CB8AC3E}">
        <p14:creationId xmlns:p14="http://schemas.microsoft.com/office/powerpoint/2010/main" val="2110951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Testing</a:t>
            </a:r>
            <a:endParaRPr lang="en-US">
              <a:cs typeface="Calibri"/>
            </a:endParaRPr>
          </a:p>
          <a:p>
            <a:endParaRPr lang="en-US" b="1">
              <a:cs typeface="Calibri"/>
            </a:endParaRPr>
          </a:p>
          <a:p>
            <a:r>
              <a:rPr lang="en-US">
                <a:cs typeface="Calibri"/>
              </a:rPr>
              <a:t>Students are encouraged to do a rapid antigen test twice a week during the first 4 weeks of term 1.</a:t>
            </a:r>
          </a:p>
          <a:p>
            <a:endParaRPr lang="en-US">
              <a:cs typeface="Calibri"/>
            </a:endParaRPr>
          </a:p>
          <a:p>
            <a:r>
              <a:rPr lang="en-US"/>
              <a:t>ACTION: Replace red text with any school-relevant information about support for testing.</a:t>
            </a:r>
            <a:endParaRPr lang="en-US">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7</a:t>
            </a:fld>
            <a:endParaRPr lang="en-US"/>
          </a:p>
        </p:txBody>
      </p:sp>
    </p:spTree>
    <p:extLst>
      <p:ext uri="{BB962C8B-B14F-4D97-AF65-F5344CB8AC3E}">
        <p14:creationId xmlns:p14="http://schemas.microsoft.com/office/powerpoint/2010/main" val="3319952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Testing</a:t>
            </a:r>
            <a:endParaRPr lang="en-US"/>
          </a:p>
          <a:p>
            <a:endParaRPr lang="en-US"/>
          </a:p>
          <a:p>
            <a:r>
              <a:rPr lang="en-US"/>
              <a:t>ACTION: Remove slide if not a school for specific purpose (SSP)</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647D3A79-A3B2-4DEE-97BE-36DD80B3DE72}" type="slidenum">
              <a:rPr lang="en-US"/>
              <a:t>8</a:t>
            </a:fld>
            <a:endParaRPr lang="en-US"/>
          </a:p>
        </p:txBody>
      </p:sp>
    </p:spTree>
    <p:extLst>
      <p:ext uri="{BB962C8B-B14F-4D97-AF65-F5344CB8AC3E}">
        <p14:creationId xmlns:p14="http://schemas.microsoft.com/office/powerpoint/2010/main" val="2421364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Testing</a:t>
            </a:r>
            <a:endParaRPr lang="en-US">
              <a:cs typeface="Calibri"/>
            </a:endParaRPr>
          </a:p>
          <a:p>
            <a:endParaRPr lang="en-US" b="1">
              <a:cs typeface="Calibri"/>
            </a:endParaRPr>
          </a:p>
          <a:p>
            <a:r>
              <a:rPr lang="en-US">
                <a:cs typeface="Calibri"/>
              </a:rPr>
              <a:t>Even mild COVID-19 symptoms require a test – RAT or PCR.</a:t>
            </a:r>
          </a:p>
          <a:p>
            <a:r>
              <a:rPr lang="en-US">
                <a:cs typeface="Calibri"/>
              </a:rPr>
              <a:t>Do not return to school until your child/guardian is symptom free.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47D3A79-A3B2-4DEE-97BE-36DD80B3DE72}" type="slidenum">
              <a:rPr lang="en-US"/>
              <a:t>9</a:t>
            </a:fld>
            <a:endParaRPr lang="en-US"/>
          </a:p>
        </p:txBody>
      </p:sp>
    </p:spTree>
    <p:extLst>
      <p:ext uri="{BB962C8B-B14F-4D97-AF65-F5344CB8AC3E}">
        <p14:creationId xmlns:p14="http://schemas.microsoft.com/office/powerpoint/2010/main" val="305567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solidFill>
          <a:schemeClr val="tx2"/>
        </a:solidFill>
        <a:effectLst/>
      </p:bgPr>
    </p:bg>
    <p:spTree>
      <p:nvGrpSpPr>
        <p:cNvPr id="1" name=""/>
        <p:cNvGrpSpPr/>
        <p:nvPr/>
      </p:nvGrpSpPr>
      <p:grpSpPr>
        <a:xfrm>
          <a:off x="0" y="0"/>
          <a:ext cx="0" cy="0"/>
          <a:chOff x="0" y="0"/>
          <a:chExt cx="0" cy="0"/>
        </a:xfrm>
      </p:grpSpPr>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16229" y="2823581"/>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grpSp>
        <p:nvGrpSpPr>
          <p:cNvPr id="18" name="Group 17">
            <a:extLst>
              <a:ext uri="{FF2B5EF4-FFF2-40B4-BE49-F238E27FC236}">
                <a16:creationId xmlns:a16="http://schemas.microsoft.com/office/drawing/2014/main" id="{36487694-BCE5-40E5-957D-41D10B21C04A}"/>
              </a:ext>
            </a:extLst>
          </p:cNvPr>
          <p:cNvGrpSpPr/>
          <p:nvPr/>
        </p:nvGrpSpPr>
        <p:grpSpPr>
          <a:xfrm>
            <a:off x="337062" y="365496"/>
            <a:ext cx="2576121" cy="184666"/>
            <a:chOff x="446350" y="402893"/>
            <a:chExt cx="2780477" cy="203560"/>
          </a:xfrm>
        </p:grpSpPr>
        <p:cxnSp>
          <p:nvCxnSpPr>
            <p:cNvPr id="19" name="Straight Connector 18">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grpSp>
      <p:grpSp>
        <p:nvGrpSpPr>
          <p:cNvPr id="21" name="Group 4">
            <a:extLst>
              <a:ext uri="{FF2B5EF4-FFF2-40B4-BE49-F238E27FC236}">
                <a16:creationId xmlns:a16="http://schemas.microsoft.com/office/drawing/2014/main" id="{715C9443-4192-447A-B327-8C64E8A86FA8}"/>
              </a:ext>
            </a:extLst>
          </p:cNvPr>
          <p:cNvGrpSpPr>
            <a:grpSpLocks noChangeAspect="1"/>
          </p:cNvGrpSpPr>
          <p:nvPr/>
        </p:nvGrpSpPr>
        <p:grpSpPr bwMode="auto">
          <a:xfrm>
            <a:off x="316229" y="5920817"/>
            <a:ext cx="605979" cy="640512"/>
            <a:chOff x="1841" y="2"/>
            <a:chExt cx="4000" cy="4318"/>
          </a:xfrm>
          <a:solidFill>
            <a:schemeClr val="bg1"/>
          </a:solidFill>
        </p:grpSpPr>
        <p:sp>
          <p:nvSpPr>
            <p:cNvPr id="22" name="Freeform 5">
              <a:extLst>
                <a:ext uri="{FF2B5EF4-FFF2-40B4-BE49-F238E27FC236}">
                  <a16:creationId xmlns:a16="http://schemas.microsoft.com/office/drawing/2014/main" id="{75322274-FED5-4C13-95D1-786315FB0709}"/>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3" name="Freeform 6">
              <a:extLst>
                <a:ext uri="{FF2B5EF4-FFF2-40B4-BE49-F238E27FC236}">
                  <a16:creationId xmlns:a16="http://schemas.microsoft.com/office/drawing/2014/main" id="{23A865D7-16EB-4A1C-9C6C-B2FB593CFD98}"/>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16229" y="4048755"/>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a:t>Subtitle goes here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1658">
            <a:off x="8420312" y="3934232"/>
            <a:ext cx="5359994" cy="52920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0309" y="-531080"/>
            <a:ext cx="2507194" cy="24764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8591" y="5714183"/>
            <a:ext cx="2776797" cy="274186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6989" y="-2683989"/>
            <a:ext cx="4904299" cy="4842121"/>
          </a:xfrm>
          <a:prstGeom prst="rect">
            <a:avLst/>
          </a:prstGeom>
        </p:spPr>
      </p:pic>
      <p:sp>
        <p:nvSpPr>
          <p:cNvPr id="3" name="Picture Placeholder 2">
            <a:extLst>
              <a:ext uri="{FF2B5EF4-FFF2-40B4-BE49-F238E27FC236}">
                <a16:creationId xmlns:a16="http://schemas.microsoft.com/office/drawing/2014/main" id="{76D07D67-2D52-4595-98BB-F87F4FD472AC}"/>
              </a:ext>
            </a:extLst>
          </p:cNvPr>
          <p:cNvSpPr>
            <a:spLocks noGrp="1"/>
          </p:cNvSpPr>
          <p:nvPr>
            <p:ph type="pic" sz="quarter" idx="16" hasCustomPrompt="1"/>
          </p:nvPr>
        </p:nvSpPr>
        <p:spPr>
          <a:xfrm>
            <a:off x="5554663" y="2544763"/>
            <a:ext cx="3060700" cy="2492375"/>
          </a:xfrm>
        </p:spPr>
        <p:txBody>
          <a:bodyPr/>
          <a:lstStyle>
            <a:lvl1pPr algn="ctr">
              <a:defRPr>
                <a:solidFill>
                  <a:schemeClr val="bg1"/>
                </a:solidFill>
              </a:defRPr>
            </a:lvl1pPr>
          </a:lstStyle>
          <a:p>
            <a:r>
              <a:rPr lang="en-AU"/>
              <a:t>[Insert your school logo here]</a:t>
            </a:r>
          </a:p>
        </p:txBody>
      </p:sp>
    </p:spTree>
    <p:extLst>
      <p:ext uri="{BB962C8B-B14F-4D97-AF65-F5344CB8AC3E}">
        <p14:creationId xmlns:p14="http://schemas.microsoft.com/office/powerpoint/2010/main" val="975771213"/>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genda">
    <p:bg>
      <p:bgPr>
        <a:solidFill>
          <a:srgbClr val="19233E"/>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16228" y="668773"/>
            <a:ext cx="4637507" cy="498470"/>
          </a:xfrm>
        </p:spPr>
        <p:txBody>
          <a:bodyPr>
            <a:noAutofit/>
          </a:bodyPr>
          <a:lstStyle>
            <a:lvl1pPr>
              <a:defRPr>
                <a:solidFill>
                  <a:schemeClr val="bg1"/>
                </a:solidFill>
              </a:defRPr>
            </a:lvl1pPr>
          </a:lstStyle>
          <a:p>
            <a:r>
              <a:rPr lang="en-US"/>
              <a:t>Agenda slide</a:t>
            </a:r>
            <a:endParaRPr lang="en-AU"/>
          </a:p>
        </p:txBody>
      </p:sp>
      <p:grpSp>
        <p:nvGrpSpPr>
          <p:cNvPr id="17" name="Group 16">
            <a:extLst>
              <a:ext uri="{FF2B5EF4-FFF2-40B4-BE49-F238E27FC236}">
                <a16:creationId xmlns:a16="http://schemas.microsoft.com/office/drawing/2014/main" id="{77346632-EFE4-F840-8F92-83FA6363A404}"/>
              </a:ext>
            </a:extLst>
          </p:cNvPr>
          <p:cNvGrpSpPr/>
          <p:nvPr/>
        </p:nvGrpSpPr>
        <p:grpSpPr>
          <a:xfrm>
            <a:off x="337062" y="365496"/>
            <a:ext cx="2576121" cy="184666"/>
            <a:chOff x="446350" y="402893"/>
            <a:chExt cx="2780477" cy="203560"/>
          </a:xfrm>
        </p:grpSpPr>
        <p:cxnSp>
          <p:nvCxnSpPr>
            <p:cNvPr id="21" name="Straight Connector 20">
              <a:extLst>
                <a:ext uri="{FF2B5EF4-FFF2-40B4-BE49-F238E27FC236}">
                  <a16:creationId xmlns:a16="http://schemas.microsoft.com/office/drawing/2014/main" id="{BC913C52-0751-BC4D-A716-67C521725C4C}"/>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grpSp>
      <p:grpSp>
        <p:nvGrpSpPr>
          <p:cNvPr id="23" name="Group 4">
            <a:extLst>
              <a:ext uri="{FF2B5EF4-FFF2-40B4-BE49-F238E27FC236}">
                <a16:creationId xmlns:a16="http://schemas.microsoft.com/office/drawing/2014/main" id="{6F608F73-741F-6946-B641-D8427799D994}"/>
              </a:ext>
            </a:extLst>
          </p:cNvPr>
          <p:cNvGrpSpPr>
            <a:grpSpLocks noChangeAspect="1"/>
          </p:cNvGrpSpPr>
          <p:nvPr/>
        </p:nvGrpSpPr>
        <p:grpSpPr bwMode="auto">
          <a:xfrm>
            <a:off x="11454912" y="6124026"/>
            <a:ext cx="407671" cy="430903"/>
            <a:chOff x="1841" y="2"/>
            <a:chExt cx="4000" cy="4318"/>
          </a:xfrm>
          <a:solidFill>
            <a:schemeClr val="bg1"/>
          </a:solidFill>
        </p:grpSpPr>
        <p:sp>
          <p:nvSpPr>
            <p:cNvPr id="24" name="Freeform 5">
              <a:extLst>
                <a:ext uri="{FF2B5EF4-FFF2-40B4-BE49-F238E27FC236}">
                  <a16:creationId xmlns:a16="http://schemas.microsoft.com/office/drawing/2014/main" id="{EEF63556-136D-FA42-BB5B-3B1E035D183A}"/>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5" name="Freeform 6">
              <a:extLst>
                <a:ext uri="{FF2B5EF4-FFF2-40B4-BE49-F238E27FC236}">
                  <a16:creationId xmlns:a16="http://schemas.microsoft.com/office/drawing/2014/main" id="{DDD716A6-8BCF-6848-84E2-A6A085F33216}"/>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bg1"/>
                </a:solidFill>
                <a:latin typeface="Montserrat Light" pitchFamily="2" charset="77"/>
              </a:defRPr>
            </a:lvl1pPr>
          </a:lstStyle>
          <a:p>
            <a:endParaRPr lang="en-AU"/>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16228" y="1175566"/>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28" name="Content Placeholder 4"/>
          <p:cNvSpPr>
            <a:spLocks noGrp="1"/>
          </p:cNvSpPr>
          <p:nvPr>
            <p:ph sz="quarter" idx="18" hasCustomPrompt="1"/>
          </p:nvPr>
        </p:nvSpPr>
        <p:spPr>
          <a:xfrm>
            <a:off x="315913" y="1881188"/>
            <a:ext cx="11546670" cy="4030662"/>
          </a:xfrm>
        </p:spPr>
        <p:txBody>
          <a:bodyPr/>
          <a:lstStyle>
            <a:lvl1pPr marL="0" marR="0" indent="0" algn="l" defTabSz="914374" rtl="0" eaLnBrk="1" fontAlgn="auto" latinLnBrk="0" hangingPunct="1">
              <a:lnSpc>
                <a:spcPct val="120000"/>
              </a:lnSpc>
              <a:spcBef>
                <a:spcPts val="0"/>
              </a:spcBef>
              <a:spcAft>
                <a:spcPts val="800"/>
              </a:spcAft>
              <a:buClrTx/>
              <a:buSzTx/>
              <a:buFont typeface="Arial" charset="0"/>
              <a:buNone/>
              <a:tabLst/>
              <a:defRPr>
                <a:solidFill>
                  <a:schemeClr val="bg1"/>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bg1"/>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bg1"/>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bg1"/>
                </a:solidFill>
              </a:defRPr>
            </a:lvl4pPr>
            <a:lvl5pPr>
              <a:defRPr>
                <a:solidFill>
                  <a:schemeClr val="bg1"/>
                </a:solidFill>
              </a:defRPr>
            </a:lvl5pPr>
          </a:lstStyle>
          <a:p>
            <a:pPr lvl="0"/>
            <a:r>
              <a:rPr lang="en-US"/>
              <a:t>Montserrat Medium Point Size 14</a:t>
            </a:r>
          </a:p>
          <a:p>
            <a:pPr lvl="1"/>
            <a:r>
              <a:rPr lang="en-US"/>
              <a:t>Montserrat Medium Point Size 14</a:t>
            </a:r>
          </a:p>
          <a:p>
            <a:pPr lvl="2"/>
            <a:r>
              <a:rPr lang="en-US"/>
              <a:t>Montserrat Medium Point Size 12</a:t>
            </a:r>
          </a:p>
          <a:p>
            <a:pPr lvl="3"/>
            <a:r>
              <a:rPr lang="en-US"/>
              <a:t>Montserrat Light Point Size 12</a:t>
            </a: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2918" y="-746038"/>
            <a:ext cx="2251386" cy="2223067"/>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701" y="-3674878"/>
            <a:ext cx="4904299" cy="4842121"/>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31658">
            <a:off x="7893282" y="6048826"/>
            <a:ext cx="2618969" cy="2585765"/>
          </a:xfrm>
          <a:prstGeom prst="rect">
            <a:avLst/>
          </a:prstGeom>
        </p:spPr>
      </p:pic>
      <p:pic>
        <p:nvPicPr>
          <p:cNvPr id="34" name="Picture 3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73717" y="6188899"/>
            <a:ext cx="1744423" cy="1723019"/>
          </a:xfrm>
          <a:prstGeom prst="rect">
            <a:avLst/>
          </a:prstGeom>
        </p:spPr>
      </p:pic>
    </p:spTree>
    <p:extLst>
      <p:ext uri="{BB962C8B-B14F-4D97-AF65-F5344CB8AC3E}">
        <p14:creationId xmlns:p14="http://schemas.microsoft.com/office/powerpoint/2010/main" val="3080664288"/>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umn Content">
    <p:bg>
      <p:bgPr>
        <a:solidFill>
          <a:schemeClr val="bg1"/>
        </a:solidFill>
        <a:effectLst/>
      </p:bgPr>
    </p:bg>
    <p:spTree>
      <p:nvGrpSpPr>
        <p:cNvPr id="1" name=""/>
        <p:cNvGrpSpPr/>
        <p:nvPr/>
      </p:nvGrpSpPr>
      <p:grpSpPr>
        <a:xfrm>
          <a:off x="0" y="0"/>
          <a:ext cx="0" cy="0"/>
          <a:chOff x="0" y="0"/>
          <a:chExt cx="0" cy="0"/>
        </a:xfrm>
      </p:grpSpPr>
      <p:sp>
        <p:nvSpPr>
          <p:cNvPr id="26"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7" y="1881187"/>
            <a:ext cx="1147638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sp>
        <p:nvSpPr>
          <p:cNvPr id="27"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83026" cy="498470"/>
          </a:xfrm>
        </p:spPr>
        <p:txBody>
          <a:bodyPr>
            <a:noAutofit/>
          </a:bodyPr>
          <a:lstStyle>
            <a:lvl1pPr>
              <a:defRPr>
                <a:solidFill>
                  <a:schemeClr val="tx2"/>
                </a:solidFill>
              </a:defRPr>
            </a:lvl1pPr>
          </a:lstStyle>
          <a:p>
            <a:r>
              <a:rPr lang="en-US"/>
              <a:t>Click to edit Master title style</a:t>
            </a:r>
            <a:endParaRPr lang="en-AU"/>
          </a:p>
        </p:txBody>
      </p:sp>
      <p:grpSp>
        <p:nvGrpSpPr>
          <p:cNvPr id="28" name="Group 27">
            <a:extLst>
              <a:ext uri="{FF2B5EF4-FFF2-40B4-BE49-F238E27FC236}">
                <a16:creationId xmlns:a16="http://schemas.microsoft.com/office/drawing/2014/main" id="{29C2C0D5-A346-2643-9D8C-8C22D5D50C6E}"/>
              </a:ext>
            </a:extLst>
          </p:cNvPr>
          <p:cNvGrpSpPr/>
          <p:nvPr/>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31"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7" y="1175566"/>
            <a:ext cx="11503535"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a:t>Subtitle goes here</a:t>
            </a:r>
          </a:p>
        </p:txBody>
      </p:sp>
      <p:grpSp>
        <p:nvGrpSpPr>
          <p:cNvPr id="39" name="Group 4">
            <a:extLst>
              <a:ext uri="{FF2B5EF4-FFF2-40B4-BE49-F238E27FC236}">
                <a16:creationId xmlns:a16="http://schemas.microsoft.com/office/drawing/2014/main" id="{0D0A281D-98B7-2F4B-9C53-6977F980F5D4}"/>
              </a:ext>
            </a:extLst>
          </p:cNvPr>
          <p:cNvGrpSpPr>
            <a:grpSpLocks noChangeAspect="1"/>
          </p:cNvGrpSpPr>
          <p:nvPr/>
        </p:nvGrpSpPr>
        <p:grpSpPr bwMode="auto">
          <a:xfrm>
            <a:off x="10702893" y="-578855"/>
            <a:ext cx="1041395" cy="1021289"/>
            <a:chOff x="2737" y="1746"/>
            <a:chExt cx="1266" cy="1268"/>
          </a:xfrm>
        </p:grpSpPr>
        <p:sp>
          <p:nvSpPr>
            <p:cNvPr id="40" name="Freeform 39">
              <a:extLst>
                <a:ext uri="{FF2B5EF4-FFF2-40B4-BE49-F238E27FC236}">
                  <a16:creationId xmlns:a16="http://schemas.microsoft.com/office/drawing/2014/main" id="{B8068435-172B-564C-87DC-CACBBFDFC5F2}"/>
                </a:ext>
              </a:extLst>
            </p:cNvPr>
            <p:cNvSpPr>
              <a:spLocks/>
            </p:cNvSpPr>
            <p:nvPr userDrawn="1"/>
          </p:nvSpPr>
          <p:spPr bwMode="auto">
            <a:xfrm>
              <a:off x="3434" y="17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41" name="Freeform 40">
              <a:extLst>
                <a:ext uri="{FF2B5EF4-FFF2-40B4-BE49-F238E27FC236}">
                  <a16:creationId xmlns:a16="http://schemas.microsoft.com/office/drawing/2014/main" id="{6080AE25-9CAA-BA4E-9B1B-239D14230208}"/>
                </a:ext>
              </a:extLst>
            </p:cNvPr>
            <p:cNvSpPr>
              <a:spLocks/>
            </p:cNvSpPr>
            <p:nvPr userDrawn="1"/>
          </p:nvSpPr>
          <p:spPr bwMode="auto">
            <a:xfrm>
              <a:off x="2737" y="1746"/>
              <a:ext cx="1266" cy="1268"/>
            </a:xfrm>
            <a:custGeom>
              <a:avLst/>
              <a:gdLst>
                <a:gd name="T0" fmla="*/ 518 w 534"/>
                <a:gd name="T1" fmla="*/ 190 h 536"/>
                <a:gd name="T2" fmla="*/ 510 w 534"/>
                <a:gd name="T3" fmla="*/ 163 h 536"/>
                <a:gd name="T4" fmla="*/ 499 w 534"/>
                <a:gd name="T5" fmla="*/ 140 h 536"/>
                <a:gd name="T6" fmla="*/ 488 w 534"/>
                <a:gd name="T7" fmla="*/ 117 h 536"/>
                <a:gd name="T8" fmla="*/ 471 w 534"/>
                <a:gd name="T9" fmla="*/ 96 h 536"/>
                <a:gd name="T10" fmla="*/ 463 w 534"/>
                <a:gd name="T11" fmla="*/ 86 h 536"/>
                <a:gd name="T12" fmla="*/ 442 w 534"/>
                <a:gd name="T13" fmla="*/ 64 h 536"/>
                <a:gd name="T14" fmla="*/ 427 w 534"/>
                <a:gd name="T15" fmla="*/ 56 h 536"/>
                <a:gd name="T16" fmla="*/ 406 w 534"/>
                <a:gd name="T17" fmla="*/ 41 h 536"/>
                <a:gd name="T18" fmla="*/ 386 w 534"/>
                <a:gd name="T19" fmla="*/ 32 h 536"/>
                <a:gd name="T20" fmla="*/ 361 w 534"/>
                <a:gd name="T21" fmla="*/ 19 h 536"/>
                <a:gd name="T22" fmla="*/ 349 w 534"/>
                <a:gd name="T23" fmla="*/ 15 h 536"/>
                <a:gd name="T24" fmla="*/ 335 w 534"/>
                <a:gd name="T25" fmla="*/ 9 h 536"/>
                <a:gd name="T26" fmla="*/ 301 w 534"/>
                <a:gd name="T27" fmla="*/ 5 h 536"/>
                <a:gd name="T28" fmla="*/ 277 w 534"/>
                <a:gd name="T29" fmla="*/ 3 h 536"/>
                <a:gd name="T30" fmla="*/ 322 w 534"/>
                <a:gd name="T31" fmla="*/ 6 h 536"/>
                <a:gd name="T32" fmla="*/ 294 w 534"/>
                <a:gd name="T33" fmla="*/ 0 h 536"/>
                <a:gd name="T34" fmla="*/ 251 w 534"/>
                <a:gd name="T35" fmla="*/ 0 h 536"/>
                <a:gd name="T36" fmla="*/ 223 w 534"/>
                <a:gd name="T37" fmla="*/ 3 h 536"/>
                <a:gd name="T38" fmla="*/ 153 w 534"/>
                <a:gd name="T39" fmla="*/ 26 h 536"/>
                <a:gd name="T40" fmla="*/ 141 w 534"/>
                <a:gd name="T41" fmla="*/ 32 h 536"/>
                <a:gd name="T42" fmla="*/ 109 w 534"/>
                <a:gd name="T43" fmla="*/ 52 h 536"/>
                <a:gd name="T44" fmla="*/ 89 w 534"/>
                <a:gd name="T45" fmla="*/ 65 h 536"/>
                <a:gd name="T46" fmla="*/ 77 w 534"/>
                <a:gd name="T47" fmla="*/ 77 h 536"/>
                <a:gd name="T48" fmla="*/ 70 w 534"/>
                <a:gd name="T49" fmla="*/ 90 h 536"/>
                <a:gd name="T50" fmla="*/ 57 w 534"/>
                <a:gd name="T51" fmla="*/ 106 h 536"/>
                <a:gd name="T52" fmla="*/ 44 w 534"/>
                <a:gd name="T53" fmla="*/ 125 h 536"/>
                <a:gd name="T54" fmla="*/ 20 w 534"/>
                <a:gd name="T55" fmla="*/ 170 h 536"/>
                <a:gd name="T56" fmla="*/ 13 w 534"/>
                <a:gd name="T57" fmla="*/ 188 h 536"/>
                <a:gd name="T58" fmla="*/ 8 w 534"/>
                <a:gd name="T59" fmla="*/ 202 h 536"/>
                <a:gd name="T60" fmla="*/ 3 w 534"/>
                <a:gd name="T61" fmla="*/ 220 h 536"/>
                <a:gd name="T62" fmla="*/ 4 w 534"/>
                <a:gd name="T63" fmla="*/ 236 h 536"/>
                <a:gd name="T64" fmla="*/ 2 w 534"/>
                <a:gd name="T65" fmla="*/ 254 h 536"/>
                <a:gd name="T66" fmla="*/ 1 w 534"/>
                <a:gd name="T67" fmla="*/ 271 h 536"/>
                <a:gd name="T68" fmla="*/ 2 w 534"/>
                <a:gd name="T69" fmla="*/ 288 h 536"/>
                <a:gd name="T70" fmla="*/ 6 w 534"/>
                <a:gd name="T71" fmla="*/ 324 h 536"/>
                <a:gd name="T72" fmla="*/ 12 w 534"/>
                <a:gd name="T73" fmla="*/ 348 h 536"/>
                <a:gd name="T74" fmla="*/ 28 w 534"/>
                <a:gd name="T75" fmla="*/ 387 h 536"/>
                <a:gd name="T76" fmla="*/ 48 w 534"/>
                <a:gd name="T77" fmla="*/ 423 h 536"/>
                <a:gd name="T78" fmla="*/ 90 w 534"/>
                <a:gd name="T79" fmla="*/ 468 h 536"/>
                <a:gd name="T80" fmla="*/ 119 w 534"/>
                <a:gd name="T81" fmla="*/ 492 h 536"/>
                <a:gd name="T82" fmla="*/ 154 w 534"/>
                <a:gd name="T83" fmla="*/ 510 h 536"/>
                <a:gd name="T84" fmla="*/ 197 w 534"/>
                <a:gd name="T85" fmla="*/ 526 h 536"/>
                <a:gd name="T86" fmla="*/ 227 w 534"/>
                <a:gd name="T87" fmla="*/ 534 h 536"/>
                <a:gd name="T88" fmla="*/ 238 w 534"/>
                <a:gd name="T89" fmla="*/ 534 h 536"/>
                <a:gd name="T90" fmla="*/ 272 w 534"/>
                <a:gd name="T91" fmla="*/ 536 h 536"/>
                <a:gd name="T92" fmla="*/ 336 w 534"/>
                <a:gd name="T93" fmla="*/ 529 h 536"/>
                <a:gd name="T94" fmla="*/ 362 w 534"/>
                <a:gd name="T95" fmla="*/ 519 h 536"/>
                <a:gd name="T96" fmla="*/ 462 w 534"/>
                <a:gd name="T97" fmla="*/ 454 h 536"/>
                <a:gd name="T98" fmla="*/ 491 w 534"/>
                <a:gd name="T99" fmla="*/ 418 h 536"/>
                <a:gd name="T100" fmla="*/ 515 w 534"/>
                <a:gd name="T101" fmla="*/ 372 h 536"/>
                <a:gd name="T102" fmla="*/ 524 w 534"/>
                <a:gd name="T103" fmla="*/ 347 h 536"/>
                <a:gd name="T104" fmla="*/ 531 w 534"/>
                <a:gd name="T105" fmla="*/ 319 h 536"/>
                <a:gd name="T106" fmla="*/ 531 w 534"/>
                <a:gd name="T107" fmla="*/ 26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4" h="536">
                  <a:moveTo>
                    <a:pt x="531" y="268"/>
                  </a:moveTo>
                  <a:cubicBezTo>
                    <a:pt x="530" y="268"/>
                    <a:pt x="530" y="269"/>
                    <a:pt x="530" y="269"/>
                  </a:cubicBezTo>
                  <a:cubicBezTo>
                    <a:pt x="530" y="269"/>
                    <a:pt x="530" y="268"/>
                    <a:pt x="530" y="268"/>
                  </a:cubicBezTo>
                  <a:cubicBezTo>
                    <a:pt x="530" y="241"/>
                    <a:pt x="526" y="215"/>
                    <a:pt x="518" y="190"/>
                  </a:cubicBezTo>
                  <a:cubicBezTo>
                    <a:pt x="518" y="190"/>
                    <a:pt x="518" y="190"/>
                    <a:pt x="518" y="190"/>
                  </a:cubicBezTo>
                  <a:cubicBezTo>
                    <a:pt x="517" y="188"/>
                    <a:pt x="517" y="186"/>
                    <a:pt x="516" y="184"/>
                  </a:cubicBezTo>
                  <a:cubicBezTo>
                    <a:pt x="516" y="182"/>
                    <a:pt x="515" y="179"/>
                    <a:pt x="515" y="177"/>
                  </a:cubicBezTo>
                  <a:cubicBezTo>
                    <a:pt x="514" y="175"/>
                    <a:pt x="513" y="173"/>
                    <a:pt x="513" y="171"/>
                  </a:cubicBezTo>
                  <a:cubicBezTo>
                    <a:pt x="512" y="169"/>
                    <a:pt x="512" y="168"/>
                    <a:pt x="511" y="166"/>
                  </a:cubicBezTo>
                  <a:cubicBezTo>
                    <a:pt x="511" y="165"/>
                    <a:pt x="510" y="163"/>
                    <a:pt x="510" y="163"/>
                  </a:cubicBezTo>
                  <a:cubicBezTo>
                    <a:pt x="509" y="161"/>
                    <a:pt x="509" y="159"/>
                    <a:pt x="508" y="157"/>
                  </a:cubicBezTo>
                  <a:cubicBezTo>
                    <a:pt x="507" y="155"/>
                    <a:pt x="506" y="154"/>
                    <a:pt x="505" y="152"/>
                  </a:cubicBezTo>
                  <a:cubicBezTo>
                    <a:pt x="504" y="150"/>
                    <a:pt x="503" y="148"/>
                    <a:pt x="502" y="146"/>
                  </a:cubicBezTo>
                  <a:cubicBezTo>
                    <a:pt x="501" y="145"/>
                    <a:pt x="501" y="144"/>
                    <a:pt x="500" y="143"/>
                  </a:cubicBezTo>
                  <a:cubicBezTo>
                    <a:pt x="500" y="142"/>
                    <a:pt x="499" y="141"/>
                    <a:pt x="499" y="140"/>
                  </a:cubicBezTo>
                  <a:cubicBezTo>
                    <a:pt x="492" y="127"/>
                    <a:pt x="496" y="133"/>
                    <a:pt x="493" y="127"/>
                  </a:cubicBezTo>
                  <a:cubicBezTo>
                    <a:pt x="488" y="119"/>
                    <a:pt x="493" y="129"/>
                    <a:pt x="491" y="126"/>
                  </a:cubicBezTo>
                  <a:cubicBezTo>
                    <a:pt x="489" y="121"/>
                    <a:pt x="489" y="121"/>
                    <a:pt x="489" y="121"/>
                  </a:cubicBezTo>
                  <a:cubicBezTo>
                    <a:pt x="488" y="119"/>
                    <a:pt x="487" y="118"/>
                    <a:pt x="486" y="116"/>
                  </a:cubicBezTo>
                  <a:cubicBezTo>
                    <a:pt x="490" y="121"/>
                    <a:pt x="488" y="118"/>
                    <a:pt x="488" y="117"/>
                  </a:cubicBezTo>
                  <a:cubicBezTo>
                    <a:pt x="486" y="115"/>
                    <a:pt x="485" y="113"/>
                    <a:pt x="483" y="111"/>
                  </a:cubicBezTo>
                  <a:cubicBezTo>
                    <a:pt x="483" y="109"/>
                    <a:pt x="482" y="108"/>
                    <a:pt x="481" y="107"/>
                  </a:cubicBezTo>
                  <a:cubicBezTo>
                    <a:pt x="480" y="106"/>
                    <a:pt x="479" y="105"/>
                    <a:pt x="479" y="104"/>
                  </a:cubicBezTo>
                  <a:cubicBezTo>
                    <a:pt x="477" y="102"/>
                    <a:pt x="476" y="100"/>
                    <a:pt x="474" y="98"/>
                  </a:cubicBezTo>
                  <a:cubicBezTo>
                    <a:pt x="473" y="97"/>
                    <a:pt x="472" y="96"/>
                    <a:pt x="471" y="96"/>
                  </a:cubicBezTo>
                  <a:cubicBezTo>
                    <a:pt x="469" y="93"/>
                    <a:pt x="468" y="91"/>
                    <a:pt x="467" y="90"/>
                  </a:cubicBezTo>
                  <a:cubicBezTo>
                    <a:pt x="465" y="88"/>
                    <a:pt x="465" y="87"/>
                    <a:pt x="464" y="86"/>
                  </a:cubicBezTo>
                  <a:cubicBezTo>
                    <a:pt x="463" y="84"/>
                    <a:pt x="462" y="83"/>
                    <a:pt x="460" y="81"/>
                  </a:cubicBezTo>
                  <a:cubicBezTo>
                    <a:pt x="461" y="83"/>
                    <a:pt x="463" y="86"/>
                    <a:pt x="463" y="86"/>
                  </a:cubicBezTo>
                  <a:cubicBezTo>
                    <a:pt x="460" y="82"/>
                    <a:pt x="461" y="84"/>
                    <a:pt x="463" y="86"/>
                  </a:cubicBezTo>
                  <a:cubicBezTo>
                    <a:pt x="462" y="85"/>
                    <a:pt x="461" y="84"/>
                    <a:pt x="460" y="83"/>
                  </a:cubicBezTo>
                  <a:cubicBezTo>
                    <a:pt x="459" y="82"/>
                    <a:pt x="457" y="80"/>
                    <a:pt x="456" y="79"/>
                  </a:cubicBezTo>
                  <a:cubicBezTo>
                    <a:pt x="455" y="77"/>
                    <a:pt x="453" y="76"/>
                    <a:pt x="451" y="74"/>
                  </a:cubicBezTo>
                  <a:cubicBezTo>
                    <a:pt x="450" y="72"/>
                    <a:pt x="448" y="70"/>
                    <a:pt x="446" y="69"/>
                  </a:cubicBezTo>
                  <a:cubicBezTo>
                    <a:pt x="445" y="67"/>
                    <a:pt x="443" y="66"/>
                    <a:pt x="442" y="64"/>
                  </a:cubicBezTo>
                  <a:cubicBezTo>
                    <a:pt x="441" y="63"/>
                    <a:pt x="440" y="63"/>
                    <a:pt x="439" y="62"/>
                  </a:cubicBezTo>
                  <a:cubicBezTo>
                    <a:pt x="439" y="61"/>
                    <a:pt x="438" y="61"/>
                    <a:pt x="437" y="60"/>
                  </a:cubicBezTo>
                  <a:cubicBezTo>
                    <a:pt x="435" y="58"/>
                    <a:pt x="433" y="57"/>
                    <a:pt x="432" y="57"/>
                  </a:cubicBezTo>
                  <a:cubicBezTo>
                    <a:pt x="432" y="57"/>
                    <a:pt x="432" y="57"/>
                    <a:pt x="432" y="57"/>
                  </a:cubicBezTo>
                  <a:cubicBezTo>
                    <a:pt x="430" y="56"/>
                    <a:pt x="432" y="59"/>
                    <a:pt x="427" y="56"/>
                  </a:cubicBezTo>
                  <a:cubicBezTo>
                    <a:pt x="424" y="54"/>
                    <a:pt x="424" y="54"/>
                    <a:pt x="424" y="54"/>
                  </a:cubicBezTo>
                  <a:cubicBezTo>
                    <a:pt x="420" y="51"/>
                    <a:pt x="420" y="51"/>
                    <a:pt x="420" y="51"/>
                  </a:cubicBezTo>
                  <a:cubicBezTo>
                    <a:pt x="417" y="49"/>
                    <a:pt x="419" y="49"/>
                    <a:pt x="419" y="49"/>
                  </a:cubicBezTo>
                  <a:cubicBezTo>
                    <a:pt x="417" y="48"/>
                    <a:pt x="415" y="47"/>
                    <a:pt x="413" y="46"/>
                  </a:cubicBezTo>
                  <a:cubicBezTo>
                    <a:pt x="410" y="44"/>
                    <a:pt x="408" y="43"/>
                    <a:pt x="406" y="41"/>
                  </a:cubicBezTo>
                  <a:cubicBezTo>
                    <a:pt x="401" y="38"/>
                    <a:pt x="396" y="35"/>
                    <a:pt x="391" y="33"/>
                  </a:cubicBezTo>
                  <a:cubicBezTo>
                    <a:pt x="393" y="34"/>
                    <a:pt x="394" y="35"/>
                    <a:pt x="396" y="37"/>
                  </a:cubicBezTo>
                  <a:cubicBezTo>
                    <a:pt x="400" y="41"/>
                    <a:pt x="400" y="41"/>
                    <a:pt x="400" y="41"/>
                  </a:cubicBezTo>
                  <a:cubicBezTo>
                    <a:pt x="398" y="40"/>
                    <a:pt x="396" y="38"/>
                    <a:pt x="393" y="37"/>
                  </a:cubicBezTo>
                  <a:cubicBezTo>
                    <a:pt x="391" y="35"/>
                    <a:pt x="389" y="34"/>
                    <a:pt x="386" y="32"/>
                  </a:cubicBezTo>
                  <a:cubicBezTo>
                    <a:pt x="384" y="31"/>
                    <a:pt x="382" y="30"/>
                    <a:pt x="380" y="29"/>
                  </a:cubicBezTo>
                  <a:cubicBezTo>
                    <a:pt x="378" y="28"/>
                    <a:pt x="377" y="28"/>
                    <a:pt x="376" y="28"/>
                  </a:cubicBezTo>
                  <a:cubicBezTo>
                    <a:pt x="375" y="27"/>
                    <a:pt x="373" y="26"/>
                    <a:pt x="372" y="25"/>
                  </a:cubicBezTo>
                  <a:cubicBezTo>
                    <a:pt x="368" y="22"/>
                    <a:pt x="365" y="21"/>
                    <a:pt x="363" y="20"/>
                  </a:cubicBezTo>
                  <a:cubicBezTo>
                    <a:pt x="362" y="20"/>
                    <a:pt x="361" y="20"/>
                    <a:pt x="361" y="19"/>
                  </a:cubicBezTo>
                  <a:cubicBezTo>
                    <a:pt x="360" y="19"/>
                    <a:pt x="359" y="19"/>
                    <a:pt x="359" y="19"/>
                  </a:cubicBezTo>
                  <a:cubicBezTo>
                    <a:pt x="357" y="19"/>
                    <a:pt x="357" y="19"/>
                    <a:pt x="353" y="18"/>
                  </a:cubicBezTo>
                  <a:cubicBezTo>
                    <a:pt x="349" y="16"/>
                    <a:pt x="349" y="16"/>
                    <a:pt x="349" y="16"/>
                  </a:cubicBezTo>
                  <a:cubicBezTo>
                    <a:pt x="348" y="15"/>
                    <a:pt x="346" y="15"/>
                    <a:pt x="345" y="14"/>
                  </a:cubicBezTo>
                  <a:cubicBezTo>
                    <a:pt x="346" y="14"/>
                    <a:pt x="348" y="15"/>
                    <a:pt x="349" y="15"/>
                  </a:cubicBezTo>
                  <a:cubicBezTo>
                    <a:pt x="354" y="17"/>
                    <a:pt x="354" y="17"/>
                    <a:pt x="354" y="17"/>
                  </a:cubicBezTo>
                  <a:cubicBezTo>
                    <a:pt x="351" y="16"/>
                    <a:pt x="350" y="15"/>
                    <a:pt x="348" y="14"/>
                  </a:cubicBezTo>
                  <a:cubicBezTo>
                    <a:pt x="346" y="14"/>
                    <a:pt x="345" y="13"/>
                    <a:pt x="344" y="13"/>
                  </a:cubicBezTo>
                  <a:cubicBezTo>
                    <a:pt x="341" y="12"/>
                    <a:pt x="338" y="11"/>
                    <a:pt x="335" y="9"/>
                  </a:cubicBezTo>
                  <a:cubicBezTo>
                    <a:pt x="335" y="9"/>
                    <a:pt x="335" y="9"/>
                    <a:pt x="335" y="9"/>
                  </a:cubicBezTo>
                  <a:cubicBezTo>
                    <a:pt x="335" y="10"/>
                    <a:pt x="336" y="10"/>
                    <a:pt x="336" y="10"/>
                  </a:cubicBezTo>
                  <a:cubicBezTo>
                    <a:pt x="334" y="9"/>
                    <a:pt x="334" y="9"/>
                    <a:pt x="334" y="9"/>
                  </a:cubicBezTo>
                  <a:cubicBezTo>
                    <a:pt x="333" y="10"/>
                    <a:pt x="328" y="9"/>
                    <a:pt x="322" y="8"/>
                  </a:cubicBezTo>
                  <a:cubicBezTo>
                    <a:pt x="318" y="7"/>
                    <a:pt x="314" y="6"/>
                    <a:pt x="309" y="6"/>
                  </a:cubicBezTo>
                  <a:cubicBezTo>
                    <a:pt x="307" y="5"/>
                    <a:pt x="304" y="5"/>
                    <a:pt x="301" y="5"/>
                  </a:cubicBezTo>
                  <a:cubicBezTo>
                    <a:pt x="300" y="4"/>
                    <a:pt x="298" y="4"/>
                    <a:pt x="297" y="4"/>
                  </a:cubicBezTo>
                  <a:cubicBezTo>
                    <a:pt x="295" y="3"/>
                    <a:pt x="294" y="3"/>
                    <a:pt x="292" y="3"/>
                  </a:cubicBezTo>
                  <a:cubicBezTo>
                    <a:pt x="288" y="4"/>
                    <a:pt x="288" y="4"/>
                    <a:pt x="288" y="4"/>
                  </a:cubicBezTo>
                  <a:cubicBezTo>
                    <a:pt x="286" y="4"/>
                    <a:pt x="285" y="3"/>
                    <a:pt x="283" y="3"/>
                  </a:cubicBezTo>
                  <a:cubicBezTo>
                    <a:pt x="277" y="3"/>
                    <a:pt x="277" y="3"/>
                    <a:pt x="277" y="3"/>
                  </a:cubicBezTo>
                  <a:cubicBezTo>
                    <a:pt x="277" y="2"/>
                    <a:pt x="277" y="2"/>
                    <a:pt x="277" y="2"/>
                  </a:cubicBezTo>
                  <a:cubicBezTo>
                    <a:pt x="283" y="2"/>
                    <a:pt x="290" y="2"/>
                    <a:pt x="298" y="3"/>
                  </a:cubicBezTo>
                  <a:cubicBezTo>
                    <a:pt x="302" y="3"/>
                    <a:pt x="307" y="4"/>
                    <a:pt x="311" y="4"/>
                  </a:cubicBezTo>
                  <a:cubicBezTo>
                    <a:pt x="315" y="5"/>
                    <a:pt x="318" y="6"/>
                    <a:pt x="322" y="6"/>
                  </a:cubicBezTo>
                  <a:cubicBezTo>
                    <a:pt x="322" y="6"/>
                    <a:pt x="322" y="6"/>
                    <a:pt x="322" y="6"/>
                  </a:cubicBezTo>
                  <a:cubicBezTo>
                    <a:pt x="318" y="5"/>
                    <a:pt x="314" y="4"/>
                    <a:pt x="310" y="4"/>
                  </a:cubicBezTo>
                  <a:cubicBezTo>
                    <a:pt x="306" y="3"/>
                    <a:pt x="302" y="3"/>
                    <a:pt x="299" y="3"/>
                  </a:cubicBezTo>
                  <a:cubicBezTo>
                    <a:pt x="299" y="3"/>
                    <a:pt x="298" y="2"/>
                    <a:pt x="297" y="2"/>
                  </a:cubicBezTo>
                  <a:cubicBezTo>
                    <a:pt x="296" y="2"/>
                    <a:pt x="295" y="2"/>
                    <a:pt x="294" y="1"/>
                  </a:cubicBezTo>
                  <a:cubicBezTo>
                    <a:pt x="293" y="1"/>
                    <a:pt x="293" y="1"/>
                    <a:pt x="294" y="0"/>
                  </a:cubicBezTo>
                  <a:cubicBezTo>
                    <a:pt x="290" y="1"/>
                    <a:pt x="290" y="1"/>
                    <a:pt x="290" y="1"/>
                  </a:cubicBezTo>
                  <a:cubicBezTo>
                    <a:pt x="283" y="0"/>
                    <a:pt x="278" y="0"/>
                    <a:pt x="274" y="0"/>
                  </a:cubicBezTo>
                  <a:cubicBezTo>
                    <a:pt x="269" y="0"/>
                    <a:pt x="266" y="0"/>
                    <a:pt x="262" y="0"/>
                  </a:cubicBezTo>
                  <a:cubicBezTo>
                    <a:pt x="261" y="0"/>
                    <a:pt x="259" y="0"/>
                    <a:pt x="257" y="0"/>
                  </a:cubicBezTo>
                  <a:cubicBezTo>
                    <a:pt x="255" y="0"/>
                    <a:pt x="253" y="0"/>
                    <a:pt x="251" y="0"/>
                  </a:cubicBezTo>
                  <a:cubicBezTo>
                    <a:pt x="248" y="1"/>
                    <a:pt x="246" y="1"/>
                    <a:pt x="243" y="1"/>
                  </a:cubicBezTo>
                  <a:cubicBezTo>
                    <a:pt x="240" y="1"/>
                    <a:pt x="237" y="1"/>
                    <a:pt x="234" y="2"/>
                  </a:cubicBezTo>
                  <a:cubicBezTo>
                    <a:pt x="236" y="2"/>
                    <a:pt x="236" y="2"/>
                    <a:pt x="236" y="2"/>
                  </a:cubicBezTo>
                  <a:cubicBezTo>
                    <a:pt x="233" y="2"/>
                    <a:pt x="231" y="3"/>
                    <a:pt x="228" y="3"/>
                  </a:cubicBezTo>
                  <a:cubicBezTo>
                    <a:pt x="226" y="3"/>
                    <a:pt x="224" y="4"/>
                    <a:pt x="223" y="3"/>
                  </a:cubicBezTo>
                  <a:cubicBezTo>
                    <a:pt x="206" y="6"/>
                    <a:pt x="189" y="11"/>
                    <a:pt x="178" y="13"/>
                  </a:cubicBezTo>
                  <a:cubicBezTo>
                    <a:pt x="177" y="14"/>
                    <a:pt x="177" y="15"/>
                    <a:pt x="176" y="15"/>
                  </a:cubicBezTo>
                  <a:cubicBezTo>
                    <a:pt x="173" y="16"/>
                    <a:pt x="167" y="17"/>
                    <a:pt x="166" y="19"/>
                  </a:cubicBezTo>
                  <a:cubicBezTo>
                    <a:pt x="164" y="20"/>
                    <a:pt x="161" y="21"/>
                    <a:pt x="159" y="23"/>
                  </a:cubicBezTo>
                  <a:cubicBezTo>
                    <a:pt x="157" y="24"/>
                    <a:pt x="155" y="25"/>
                    <a:pt x="153" y="26"/>
                  </a:cubicBezTo>
                  <a:cubicBezTo>
                    <a:pt x="151" y="27"/>
                    <a:pt x="149" y="28"/>
                    <a:pt x="147" y="29"/>
                  </a:cubicBezTo>
                  <a:cubicBezTo>
                    <a:pt x="147" y="29"/>
                    <a:pt x="147" y="29"/>
                    <a:pt x="147" y="29"/>
                  </a:cubicBezTo>
                  <a:cubicBezTo>
                    <a:pt x="146" y="29"/>
                    <a:pt x="146" y="29"/>
                    <a:pt x="146" y="29"/>
                  </a:cubicBezTo>
                  <a:cubicBezTo>
                    <a:pt x="146" y="29"/>
                    <a:pt x="146" y="29"/>
                    <a:pt x="146" y="29"/>
                  </a:cubicBezTo>
                  <a:cubicBezTo>
                    <a:pt x="141" y="31"/>
                    <a:pt x="141" y="32"/>
                    <a:pt x="141" y="32"/>
                  </a:cubicBezTo>
                  <a:cubicBezTo>
                    <a:pt x="141" y="32"/>
                    <a:pt x="140" y="33"/>
                    <a:pt x="135" y="35"/>
                  </a:cubicBezTo>
                  <a:cubicBezTo>
                    <a:pt x="133" y="36"/>
                    <a:pt x="132" y="37"/>
                    <a:pt x="131" y="38"/>
                  </a:cubicBezTo>
                  <a:cubicBezTo>
                    <a:pt x="130" y="39"/>
                    <a:pt x="129" y="41"/>
                    <a:pt x="126" y="42"/>
                  </a:cubicBezTo>
                  <a:cubicBezTo>
                    <a:pt x="120" y="44"/>
                    <a:pt x="120" y="44"/>
                    <a:pt x="120" y="44"/>
                  </a:cubicBezTo>
                  <a:cubicBezTo>
                    <a:pt x="115" y="47"/>
                    <a:pt x="112" y="49"/>
                    <a:pt x="109" y="52"/>
                  </a:cubicBezTo>
                  <a:cubicBezTo>
                    <a:pt x="108" y="53"/>
                    <a:pt x="106" y="55"/>
                    <a:pt x="104" y="56"/>
                  </a:cubicBezTo>
                  <a:cubicBezTo>
                    <a:pt x="103" y="57"/>
                    <a:pt x="102" y="58"/>
                    <a:pt x="101" y="59"/>
                  </a:cubicBezTo>
                  <a:cubicBezTo>
                    <a:pt x="100" y="60"/>
                    <a:pt x="99" y="60"/>
                    <a:pt x="99" y="61"/>
                  </a:cubicBezTo>
                  <a:cubicBezTo>
                    <a:pt x="98" y="61"/>
                    <a:pt x="97" y="62"/>
                    <a:pt x="96" y="63"/>
                  </a:cubicBezTo>
                  <a:cubicBezTo>
                    <a:pt x="90" y="67"/>
                    <a:pt x="86" y="69"/>
                    <a:pt x="89" y="65"/>
                  </a:cubicBezTo>
                  <a:cubicBezTo>
                    <a:pt x="87" y="68"/>
                    <a:pt x="87" y="68"/>
                    <a:pt x="86" y="69"/>
                  </a:cubicBezTo>
                  <a:cubicBezTo>
                    <a:pt x="85" y="70"/>
                    <a:pt x="84" y="71"/>
                    <a:pt x="81" y="75"/>
                  </a:cubicBezTo>
                  <a:cubicBezTo>
                    <a:pt x="80" y="75"/>
                    <a:pt x="80" y="74"/>
                    <a:pt x="81" y="73"/>
                  </a:cubicBezTo>
                  <a:cubicBezTo>
                    <a:pt x="80" y="74"/>
                    <a:pt x="79" y="75"/>
                    <a:pt x="78" y="76"/>
                  </a:cubicBezTo>
                  <a:cubicBezTo>
                    <a:pt x="77" y="76"/>
                    <a:pt x="77" y="77"/>
                    <a:pt x="77" y="77"/>
                  </a:cubicBezTo>
                  <a:cubicBezTo>
                    <a:pt x="76" y="78"/>
                    <a:pt x="76" y="79"/>
                    <a:pt x="73" y="81"/>
                  </a:cubicBezTo>
                  <a:cubicBezTo>
                    <a:pt x="73" y="83"/>
                    <a:pt x="73" y="86"/>
                    <a:pt x="72" y="88"/>
                  </a:cubicBezTo>
                  <a:cubicBezTo>
                    <a:pt x="74" y="86"/>
                    <a:pt x="74" y="86"/>
                    <a:pt x="74" y="86"/>
                  </a:cubicBezTo>
                  <a:cubicBezTo>
                    <a:pt x="73" y="87"/>
                    <a:pt x="72" y="88"/>
                    <a:pt x="72" y="88"/>
                  </a:cubicBezTo>
                  <a:cubicBezTo>
                    <a:pt x="71" y="89"/>
                    <a:pt x="71" y="90"/>
                    <a:pt x="70" y="90"/>
                  </a:cubicBezTo>
                  <a:cubicBezTo>
                    <a:pt x="69" y="92"/>
                    <a:pt x="68" y="93"/>
                    <a:pt x="67" y="95"/>
                  </a:cubicBezTo>
                  <a:cubicBezTo>
                    <a:pt x="66" y="96"/>
                    <a:pt x="65" y="97"/>
                    <a:pt x="63" y="99"/>
                  </a:cubicBezTo>
                  <a:cubicBezTo>
                    <a:pt x="62" y="100"/>
                    <a:pt x="61" y="102"/>
                    <a:pt x="60" y="103"/>
                  </a:cubicBezTo>
                  <a:cubicBezTo>
                    <a:pt x="59" y="103"/>
                    <a:pt x="59" y="103"/>
                    <a:pt x="59" y="103"/>
                  </a:cubicBezTo>
                  <a:cubicBezTo>
                    <a:pt x="57" y="106"/>
                    <a:pt x="57" y="106"/>
                    <a:pt x="57" y="106"/>
                  </a:cubicBezTo>
                  <a:cubicBezTo>
                    <a:pt x="56" y="107"/>
                    <a:pt x="55" y="108"/>
                    <a:pt x="54" y="109"/>
                  </a:cubicBezTo>
                  <a:cubicBezTo>
                    <a:pt x="53" y="109"/>
                    <a:pt x="53" y="109"/>
                    <a:pt x="53" y="109"/>
                  </a:cubicBezTo>
                  <a:cubicBezTo>
                    <a:pt x="51" y="113"/>
                    <a:pt x="49" y="116"/>
                    <a:pt x="47" y="119"/>
                  </a:cubicBezTo>
                  <a:cubicBezTo>
                    <a:pt x="48" y="118"/>
                    <a:pt x="48" y="118"/>
                    <a:pt x="48" y="118"/>
                  </a:cubicBezTo>
                  <a:cubicBezTo>
                    <a:pt x="47" y="119"/>
                    <a:pt x="46" y="122"/>
                    <a:pt x="44" y="125"/>
                  </a:cubicBezTo>
                  <a:cubicBezTo>
                    <a:pt x="43" y="126"/>
                    <a:pt x="42" y="128"/>
                    <a:pt x="41" y="129"/>
                  </a:cubicBezTo>
                  <a:cubicBezTo>
                    <a:pt x="40" y="130"/>
                    <a:pt x="39" y="132"/>
                    <a:pt x="39" y="133"/>
                  </a:cubicBezTo>
                  <a:cubicBezTo>
                    <a:pt x="38" y="132"/>
                    <a:pt x="38" y="132"/>
                    <a:pt x="38" y="132"/>
                  </a:cubicBezTo>
                  <a:cubicBezTo>
                    <a:pt x="30" y="145"/>
                    <a:pt x="26" y="156"/>
                    <a:pt x="20" y="173"/>
                  </a:cubicBezTo>
                  <a:cubicBezTo>
                    <a:pt x="20" y="170"/>
                    <a:pt x="20" y="170"/>
                    <a:pt x="20" y="170"/>
                  </a:cubicBezTo>
                  <a:cubicBezTo>
                    <a:pt x="18" y="173"/>
                    <a:pt x="18" y="173"/>
                    <a:pt x="19" y="174"/>
                  </a:cubicBezTo>
                  <a:cubicBezTo>
                    <a:pt x="19" y="175"/>
                    <a:pt x="19" y="175"/>
                    <a:pt x="17" y="179"/>
                  </a:cubicBezTo>
                  <a:cubicBezTo>
                    <a:pt x="16" y="179"/>
                    <a:pt x="16" y="179"/>
                    <a:pt x="16" y="179"/>
                  </a:cubicBezTo>
                  <a:cubicBezTo>
                    <a:pt x="16" y="182"/>
                    <a:pt x="15" y="184"/>
                    <a:pt x="14" y="185"/>
                  </a:cubicBezTo>
                  <a:cubicBezTo>
                    <a:pt x="14" y="186"/>
                    <a:pt x="14" y="187"/>
                    <a:pt x="13" y="188"/>
                  </a:cubicBezTo>
                  <a:cubicBezTo>
                    <a:pt x="13" y="188"/>
                    <a:pt x="12" y="189"/>
                    <a:pt x="12" y="190"/>
                  </a:cubicBezTo>
                  <a:cubicBezTo>
                    <a:pt x="14" y="189"/>
                    <a:pt x="14" y="189"/>
                    <a:pt x="14" y="189"/>
                  </a:cubicBezTo>
                  <a:cubicBezTo>
                    <a:pt x="11" y="196"/>
                    <a:pt x="11" y="196"/>
                    <a:pt x="11" y="196"/>
                  </a:cubicBezTo>
                  <a:cubicBezTo>
                    <a:pt x="10" y="198"/>
                    <a:pt x="10" y="200"/>
                    <a:pt x="9" y="201"/>
                  </a:cubicBezTo>
                  <a:cubicBezTo>
                    <a:pt x="9" y="201"/>
                    <a:pt x="9" y="202"/>
                    <a:pt x="8" y="202"/>
                  </a:cubicBezTo>
                  <a:cubicBezTo>
                    <a:pt x="8" y="202"/>
                    <a:pt x="8" y="200"/>
                    <a:pt x="8" y="200"/>
                  </a:cubicBezTo>
                  <a:cubicBezTo>
                    <a:pt x="7" y="202"/>
                    <a:pt x="7" y="204"/>
                    <a:pt x="7" y="206"/>
                  </a:cubicBezTo>
                  <a:cubicBezTo>
                    <a:pt x="6" y="207"/>
                    <a:pt x="6" y="207"/>
                    <a:pt x="6" y="207"/>
                  </a:cubicBezTo>
                  <a:cubicBezTo>
                    <a:pt x="6" y="212"/>
                    <a:pt x="4" y="211"/>
                    <a:pt x="4" y="219"/>
                  </a:cubicBezTo>
                  <a:cubicBezTo>
                    <a:pt x="3" y="220"/>
                    <a:pt x="3" y="218"/>
                    <a:pt x="3" y="220"/>
                  </a:cubicBezTo>
                  <a:cubicBezTo>
                    <a:pt x="2" y="227"/>
                    <a:pt x="2" y="227"/>
                    <a:pt x="2" y="227"/>
                  </a:cubicBezTo>
                  <a:cubicBezTo>
                    <a:pt x="2" y="233"/>
                    <a:pt x="2" y="233"/>
                    <a:pt x="2" y="233"/>
                  </a:cubicBezTo>
                  <a:cubicBezTo>
                    <a:pt x="3" y="231"/>
                    <a:pt x="3" y="228"/>
                    <a:pt x="3" y="225"/>
                  </a:cubicBezTo>
                  <a:cubicBezTo>
                    <a:pt x="4" y="227"/>
                    <a:pt x="4" y="227"/>
                    <a:pt x="4" y="227"/>
                  </a:cubicBezTo>
                  <a:cubicBezTo>
                    <a:pt x="4" y="231"/>
                    <a:pt x="4" y="233"/>
                    <a:pt x="4" y="236"/>
                  </a:cubicBezTo>
                  <a:cubicBezTo>
                    <a:pt x="3" y="238"/>
                    <a:pt x="3" y="240"/>
                    <a:pt x="3" y="243"/>
                  </a:cubicBezTo>
                  <a:cubicBezTo>
                    <a:pt x="3" y="242"/>
                    <a:pt x="2" y="240"/>
                    <a:pt x="2" y="239"/>
                  </a:cubicBezTo>
                  <a:cubicBezTo>
                    <a:pt x="2" y="244"/>
                    <a:pt x="2" y="246"/>
                    <a:pt x="2" y="248"/>
                  </a:cubicBezTo>
                  <a:cubicBezTo>
                    <a:pt x="1" y="250"/>
                    <a:pt x="1" y="252"/>
                    <a:pt x="1" y="254"/>
                  </a:cubicBezTo>
                  <a:cubicBezTo>
                    <a:pt x="1" y="253"/>
                    <a:pt x="2" y="250"/>
                    <a:pt x="2" y="254"/>
                  </a:cubicBezTo>
                  <a:cubicBezTo>
                    <a:pt x="2" y="257"/>
                    <a:pt x="1" y="255"/>
                    <a:pt x="1" y="258"/>
                  </a:cubicBezTo>
                  <a:cubicBezTo>
                    <a:pt x="1" y="258"/>
                    <a:pt x="2" y="260"/>
                    <a:pt x="2" y="263"/>
                  </a:cubicBezTo>
                  <a:cubicBezTo>
                    <a:pt x="2" y="264"/>
                    <a:pt x="2" y="265"/>
                    <a:pt x="2" y="267"/>
                  </a:cubicBezTo>
                  <a:cubicBezTo>
                    <a:pt x="2" y="268"/>
                    <a:pt x="2" y="270"/>
                    <a:pt x="2" y="272"/>
                  </a:cubicBezTo>
                  <a:cubicBezTo>
                    <a:pt x="2" y="271"/>
                    <a:pt x="1" y="271"/>
                    <a:pt x="1" y="271"/>
                  </a:cubicBezTo>
                  <a:cubicBezTo>
                    <a:pt x="2" y="272"/>
                    <a:pt x="2" y="273"/>
                    <a:pt x="2" y="276"/>
                  </a:cubicBezTo>
                  <a:cubicBezTo>
                    <a:pt x="0" y="274"/>
                    <a:pt x="0" y="274"/>
                    <a:pt x="0" y="274"/>
                  </a:cubicBezTo>
                  <a:cubicBezTo>
                    <a:pt x="2" y="280"/>
                    <a:pt x="2" y="280"/>
                    <a:pt x="2" y="280"/>
                  </a:cubicBezTo>
                  <a:cubicBezTo>
                    <a:pt x="2" y="281"/>
                    <a:pt x="2" y="283"/>
                    <a:pt x="2" y="285"/>
                  </a:cubicBezTo>
                  <a:cubicBezTo>
                    <a:pt x="2" y="287"/>
                    <a:pt x="2" y="288"/>
                    <a:pt x="2" y="288"/>
                  </a:cubicBezTo>
                  <a:cubicBezTo>
                    <a:pt x="2" y="286"/>
                    <a:pt x="2" y="286"/>
                    <a:pt x="2" y="286"/>
                  </a:cubicBezTo>
                  <a:cubicBezTo>
                    <a:pt x="2" y="295"/>
                    <a:pt x="3" y="303"/>
                    <a:pt x="4" y="312"/>
                  </a:cubicBezTo>
                  <a:cubicBezTo>
                    <a:pt x="3" y="313"/>
                    <a:pt x="3" y="313"/>
                    <a:pt x="3" y="313"/>
                  </a:cubicBezTo>
                  <a:cubicBezTo>
                    <a:pt x="4" y="314"/>
                    <a:pt x="5" y="317"/>
                    <a:pt x="5" y="320"/>
                  </a:cubicBezTo>
                  <a:cubicBezTo>
                    <a:pt x="5" y="322"/>
                    <a:pt x="6" y="323"/>
                    <a:pt x="6" y="324"/>
                  </a:cubicBezTo>
                  <a:cubicBezTo>
                    <a:pt x="6" y="325"/>
                    <a:pt x="7" y="326"/>
                    <a:pt x="7" y="326"/>
                  </a:cubicBezTo>
                  <a:cubicBezTo>
                    <a:pt x="7" y="327"/>
                    <a:pt x="7" y="329"/>
                    <a:pt x="8" y="331"/>
                  </a:cubicBezTo>
                  <a:cubicBezTo>
                    <a:pt x="8" y="333"/>
                    <a:pt x="9" y="335"/>
                    <a:pt x="9" y="337"/>
                  </a:cubicBezTo>
                  <a:cubicBezTo>
                    <a:pt x="11" y="340"/>
                    <a:pt x="11" y="343"/>
                    <a:pt x="10" y="342"/>
                  </a:cubicBezTo>
                  <a:cubicBezTo>
                    <a:pt x="10" y="344"/>
                    <a:pt x="11" y="346"/>
                    <a:pt x="12" y="348"/>
                  </a:cubicBezTo>
                  <a:cubicBezTo>
                    <a:pt x="12" y="350"/>
                    <a:pt x="13" y="352"/>
                    <a:pt x="14" y="353"/>
                  </a:cubicBezTo>
                  <a:cubicBezTo>
                    <a:pt x="15" y="357"/>
                    <a:pt x="16" y="360"/>
                    <a:pt x="18" y="363"/>
                  </a:cubicBezTo>
                  <a:cubicBezTo>
                    <a:pt x="19" y="367"/>
                    <a:pt x="21" y="370"/>
                    <a:pt x="22" y="374"/>
                  </a:cubicBezTo>
                  <a:cubicBezTo>
                    <a:pt x="23" y="376"/>
                    <a:pt x="24" y="378"/>
                    <a:pt x="25" y="380"/>
                  </a:cubicBezTo>
                  <a:cubicBezTo>
                    <a:pt x="26" y="382"/>
                    <a:pt x="27" y="384"/>
                    <a:pt x="28" y="387"/>
                  </a:cubicBezTo>
                  <a:cubicBezTo>
                    <a:pt x="29" y="390"/>
                    <a:pt x="32" y="397"/>
                    <a:pt x="35" y="404"/>
                  </a:cubicBezTo>
                  <a:cubicBezTo>
                    <a:pt x="36" y="405"/>
                    <a:pt x="37" y="407"/>
                    <a:pt x="38" y="409"/>
                  </a:cubicBezTo>
                  <a:cubicBezTo>
                    <a:pt x="40" y="410"/>
                    <a:pt x="41" y="412"/>
                    <a:pt x="42" y="414"/>
                  </a:cubicBezTo>
                  <a:cubicBezTo>
                    <a:pt x="43" y="416"/>
                    <a:pt x="44" y="417"/>
                    <a:pt x="45" y="419"/>
                  </a:cubicBezTo>
                  <a:cubicBezTo>
                    <a:pt x="46" y="420"/>
                    <a:pt x="47" y="422"/>
                    <a:pt x="48" y="423"/>
                  </a:cubicBezTo>
                  <a:cubicBezTo>
                    <a:pt x="56" y="434"/>
                    <a:pt x="63" y="442"/>
                    <a:pt x="71" y="450"/>
                  </a:cubicBezTo>
                  <a:cubicBezTo>
                    <a:pt x="73" y="452"/>
                    <a:pt x="75" y="454"/>
                    <a:pt x="77" y="456"/>
                  </a:cubicBezTo>
                  <a:cubicBezTo>
                    <a:pt x="78" y="457"/>
                    <a:pt x="79" y="458"/>
                    <a:pt x="80" y="459"/>
                  </a:cubicBezTo>
                  <a:cubicBezTo>
                    <a:pt x="81" y="460"/>
                    <a:pt x="82" y="461"/>
                    <a:pt x="83" y="462"/>
                  </a:cubicBezTo>
                  <a:cubicBezTo>
                    <a:pt x="85" y="464"/>
                    <a:pt x="87" y="466"/>
                    <a:pt x="90" y="468"/>
                  </a:cubicBezTo>
                  <a:cubicBezTo>
                    <a:pt x="92" y="470"/>
                    <a:pt x="94" y="472"/>
                    <a:pt x="97" y="474"/>
                  </a:cubicBezTo>
                  <a:cubicBezTo>
                    <a:pt x="98" y="476"/>
                    <a:pt x="100" y="477"/>
                    <a:pt x="102" y="478"/>
                  </a:cubicBezTo>
                  <a:cubicBezTo>
                    <a:pt x="103" y="480"/>
                    <a:pt x="105" y="482"/>
                    <a:pt x="107" y="483"/>
                  </a:cubicBezTo>
                  <a:cubicBezTo>
                    <a:pt x="109" y="485"/>
                    <a:pt x="111" y="486"/>
                    <a:pt x="113" y="487"/>
                  </a:cubicBezTo>
                  <a:cubicBezTo>
                    <a:pt x="115" y="489"/>
                    <a:pt x="117" y="490"/>
                    <a:pt x="119" y="492"/>
                  </a:cubicBezTo>
                  <a:cubicBezTo>
                    <a:pt x="122" y="493"/>
                    <a:pt x="124" y="494"/>
                    <a:pt x="126" y="496"/>
                  </a:cubicBezTo>
                  <a:cubicBezTo>
                    <a:pt x="128" y="497"/>
                    <a:pt x="131" y="498"/>
                    <a:pt x="133" y="499"/>
                  </a:cubicBezTo>
                  <a:cubicBezTo>
                    <a:pt x="137" y="502"/>
                    <a:pt x="141" y="504"/>
                    <a:pt x="145" y="507"/>
                  </a:cubicBezTo>
                  <a:cubicBezTo>
                    <a:pt x="150" y="508"/>
                    <a:pt x="150" y="508"/>
                    <a:pt x="150" y="508"/>
                  </a:cubicBezTo>
                  <a:cubicBezTo>
                    <a:pt x="151" y="509"/>
                    <a:pt x="152" y="510"/>
                    <a:pt x="154" y="510"/>
                  </a:cubicBezTo>
                  <a:cubicBezTo>
                    <a:pt x="155" y="511"/>
                    <a:pt x="157" y="512"/>
                    <a:pt x="158" y="513"/>
                  </a:cubicBezTo>
                  <a:cubicBezTo>
                    <a:pt x="161" y="514"/>
                    <a:pt x="165" y="516"/>
                    <a:pt x="169" y="517"/>
                  </a:cubicBezTo>
                  <a:cubicBezTo>
                    <a:pt x="176" y="520"/>
                    <a:pt x="184" y="523"/>
                    <a:pt x="192" y="526"/>
                  </a:cubicBezTo>
                  <a:cubicBezTo>
                    <a:pt x="196" y="527"/>
                    <a:pt x="198" y="527"/>
                    <a:pt x="199" y="527"/>
                  </a:cubicBezTo>
                  <a:cubicBezTo>
                    <a:pt x="198" y="527"/>
                    <a:pt x="197" y="527"/>
                    <a:pt x="197" y="526"/>
                  </a:cubicBezTo>
                  <a:cubicBezTo>
                    <a:pt x="199" y="527"/>
                    <a:pt x="202" y="528"/>
                    <a:pt x="205" y="528"/>
                  </a:cubicBezTo>
                  <a:cubicBezTo>
                    <a:pt x="208" y="529"/>
                    <a:pt x="210" y="530"/>
                    <a:pt x="209" y="530"/>
                  </a:cubicBezTo>
                  <a:cubicBezTo>
                    <a:pt x="208" y="530"/>
                    <a:pt x="208" y="530"/>
                    <a:pt x="208" y="530"/>
                  </a:cubicBezTo>
                  <a:cubicBezTo>
                    <a:pt x="208" y="531"/>
                    <a:pt x="211" y="531"/>
                    <a:pt x="215" y="532"/>
                  </a:cubicBezTo>
                  <a:cubicBezTo>
                    <a:pt x="220" y="533"/>
                    <a:pt x="225" y="533"/>
                    <a:pt x="227" y="534"/>
                  </a:cubicBezTo>
                  <a:cubicBezTo>
                    <a:pt x="225" y="533"/>
                    <a:pt x="225" y="533"/>
                    <a:pt x="225" y="533"/>
                  </a:cubicBezTo>
                  <a:cubicBezTo>
                    <a:pt x="229" y="533"/>
                    <a:pt x="229" y="533"/>
                    <a:pt x="229" y="533"/>
                  </a:cubicBezTo>
                  <a:cubicBezTo>
                    <a:pt x="233" y="534"/>
                    <a:pt x="233" y="534"/>
                    <a:pt x="233" y="534"/>
                  </a:cubicBezTo>
                  <a:cubicBezTo>
                    <a:pt x="231" y="534"/>
                    <a:pt x="231" y="534"/>
                    <a:pt x="231" y="534"/>
                  </a:cubicBezTo>
                  <a:cubicBezTo>
                    <a:pt x="233" y="534"/>
                    <a:pt x="236" y="534"/>
                    <a:pt x="238" y="534"/>
                  </a:cubicBezTo>
                  <a:cubicBezTo>
                    <a:pt x="240" y="535"/>
                    <a:pt x="242" y="535"/>
                    <a:pt x="244" y="535"/>
                  </a:cubicBezTo>
                  <a:cubicBezTo>
                    <a:pt x="249" y="535"/>
                    <a:pt x="252" y="535"/>
                    <a:pt x="256" y="535"/>
                  </a:cubicBezTo>
                  <a:cubicBezTo>
                    <a:pt x="260" y="536"/>
                    <a:pt x="264" y="536"/>
                    <a:pt x="267" y="536"/>
                  </a:cubicBezTo>
                  <a:cubicBezTo>
                    <a:pt x="268" y="536"/>
                    <a:pt x="269" y="536"/>
                    <a:pt x="270" y="536"/>
                  </a:cubicBezTo>
                  <a:cubicBezTo>
                    <a:pt x="271" y="536"/>
                    <a:pt x="271" y="536"/>
                    <a:pt x="272" y="536"/>
                  </a:cubicBezTo>
                  <a:cubicBezTo>
                    <a:pt x="274" y="536"/>
                    <a:pt x="276" y="536"/>
                    <a:pt x="277" y="536"/>
                  </a:cubicBezTo>
                  <a:cubicBezTo>
                    <a:pt x="291" y="536"/>
                    <a:pt x="304" y="535"/>
                    <a:pt x="322" y="530"/>
                  </a:cubicBezTo>
                  <a:cubicBezTo>
                    <a:pt x="320" y="531"/>
                    <a:pt x="321" y="531"/>
                    <a:pt x="324" y="530"/>
                  </a:cubicBezTo>
                  <a:cubicBezTo>
                    <a:pt x="326" y="530"/>
                    <a:pt x="329" y="529"/>
                    <a:pt x="329" y="530"/>
                  </a:cubicBezTo>
                  <a:cubicBezTo>
                    <a:pt x="332" y="530"/>
                    <a:pt x="334" y="529"/>
                    <a:pt x="336" y="529"/>
                  </a:cubicBezTo>
                  <a:cubicBezTo>
                    <a:pt x="338" y="528"/>
                    <a:pt x="340" y="528"/>
                    <a:pt x="342" y="527"/>
                  </a:cubicBezTo>
                  <a:cubicBezTo>
                    <a:pt x="346" y="525"/>
                    <a:pt x="349" y="524"/>
                    <a:pt x="352" y="522"/>
                  </a:cubicBezTo>
                  <a:cubicBezTo>
                    <a:pt x="352" y="522"/>
                    <a:pt x="352" y="522"/>
                    <a:pt x="353" y="522"/>
                  </a:cubicBezTo>
                  <a:cubicBezTo>
                    <a:pt x="359" y="520"/>
                    <a:pt x="359" y="520"/>
                    <a:pt x="359" y="520"/>
                  </a:cubicBezTo>
                  <a:cubicBezTo>
                    <a:pt x="360" y="519"/>
                    <a:pt x="361" y="519"/>
                    <a:pt x="362" y="519"/>
                  </a:cubicBezTo>
                  <a:cubicBezTo>
                    <a:pt x="365" y="518"/>
                    <a:pt x="365" y="518"/>
                    <a:pt x="365" y="518"/>
                  </a:cubicBezTo>
                  <a:cubicBezTo>
                    <a:pt x="359" y="522"/>
                    <a:pt x="373" y="513"/>
                    <a:pt x="367" y="517"/>
                  </a:cubicBezTo>
                  <a:cubicBezTo>
                    <a:pt x="383" y="511"/>
                    <a:pt x="401" y="503"/>
                    <a:pt x="417" y="491"/>
                  </a:cubicBezTo>
                  <a:cubicBezTo>
                    <a:pt x="434" y="480"/>
                    <a:pt x="450" y="467"/>
                    <a:pt x="464" y="453"/>
                  </a:cubicBezTo>
                  <a:cubicBezTo>
                    <a:pt x="462" y="454"/>
                    <a:pt x="462" y="454"/>
                    <a:pt x="462" y="454"/>
                  </a:cubicBezTo>
                  <a:cubicBezTo>
                    <a:pt x="464" y="452"/>
                    <a:pt x="466" y="450"/>
                    <a:pt x="468" y="448"/>
                  </a:cubicBezTo>
                  <a:cubicBezTo>
                    <a:pt x="469" y="446"/>
                    <a:pt x="471" y="444"/>
                    <a:pt x="473" y="442"/>
                  </a:cubicBezTo>
                  <a:cubicBezTo>
                    <a:pt x="476" y="438"/>
                    <a:pt x="479" y="434"/>
                    <a:pt x="482" y="431"/>
                  </a:cubicBezTo>
                  <a:cubicBezTo>
                    <a:pt x="485" y="429"/>
                    <a:pt x="487" y="425"/>
                    <a:pt x="488" y="422"/>
                  </a:cubicBezTo>
                  <a:cubicBezTo>
                    <a:pt x="489" y="420"/>
                    <a:pt x="490" y="419"/>
                    <a:pt x="491" y="418"/>
                  </a:cubicBezTo>
                  <a:cubicBezTo>
                    <a:pt x="491" y="416"/>
                    <a:pt x="492" y="415"/>
                    <a:pt x="492" y="415"/>
                  </a:cubicBezTo>
                  <a:cubicBezTo>
                    <a:pt x="494" y="411"/>
                    <a:pt x="496" y="408"/>
                    <a:pt x="498" y="406"/>
                  </a:cubicBezTo>
                  <a:cubicBezTo>
                    <a:pt x="499" y="404"/>
                    <a:pt x="500" y="403"/>
                    <a:pt x="499" y="405"/>
                  </a:cubicBezTo>
                  <a:cubicBezTo>
                    <a:pt x="503" y="397"/>
                    <a:pt x="506" y="389"/>
                    <a:pt x="512" y="378"/>
                  </a:cubicBezTo>
                  <a:cubicBezTo>
                    <a:pt x="512" y="378"/>
                    <a:pt x="514" y="375"/>
                    <a:pt x="515" y="372"/>
                  </a:cubicBezTo>
                  <a:cubicBezTo>
                    <a:pt x="516" y="369"/>
                    <a:pt x="517" y="365"/>
                    <a:pt x="519" y="362"/>
                  </a:cubicBezTo>
                  <a:cubicBezTo>
                    <a:pt x="519" y="360"/>
                    <a:pt x="520" y="358"/>
                    <a:pt x="520" y="356"/>
                  </a:cubicBezTo>
                  <a:cubicBezTo>
                    <a:pt x="521" y="354"/>
                    <a:pt x="521" y="353"/>
                    <a:pt x="522" y="351"/>
                  </a:cubicBezTo>
                  <a:cubicBezTo>
                    <a:pt x="523" y="349"/>
                    <a:pt x="523" y="347"/>
                    <a:pt x="524" y="347"/>
                  </a:cubicBezTo>
                  <a:cubicBezTo>
                    <a:pt x="524" y="347"/>
                    <a:pt x="524" y="347"/>
                    <a:pt x="524" y="347"/>
                  </a:cubicBezTo>
                  <a:cubicBezTo>
                    <a:pt x="525" y="343"/>
                    <a:pt x="526" y="340"/>
                    <a:pt x="527" y="336"/>
                  </a:cubicBezTo>
                  <a:cubicBezTo>
                    <a:pt x="528" y="334"/>
                    <a:pt x="528" y="332"/>
                    <a:pt x="529" y="330"/>
                  </a:cubicBezTo>
                  <a:cubicBezTo>
                    <a:pt x="529" y="328"/>
                    <a:pt x="529" y="327"/>
                    <a:pt x="530" y="325"/>
                  </a:cubicBezTo>
                  <a:cubicBezTo>
                    <a:pt x="530" y="324"/>
                    <a:pt x="530" y="323"/>
                    <a:pt x="530" y="322"/>
                  </a:cubicBezTo>
                  <a:cubicBezTo>
                    <a:pt x="531" y="321"/>
                    <a:pt x="531" y="320"/>
                    <a:pt x="531" y="319"/>
                  </a:cubicBezTo>
                  <a:cubicBezTo>
                    <a:pt x="531" y="317"/>
                    <a:pt x="531" y="315"/>
                    <a:pt x="532" y="313"/>
                  </a:cubicBezTo>
                  <a:cubicBezTo>
                    <a:pt x="532" y="311"/>
                    <a:pt x="533" y="309"/>
                    <a:pt x="533" y="307"/>
                  </a:cubicBezTo>
                  <a:cubicBezTo>
                    <a:pt x="533" y="305"/>
                    <a:pt x="534" y="303"/>
                    <a:pt x="534" y="301"/>
                  </a:cubicBezTo>
                  <a:cubicBezTo>
                    <a:pt x="534" y="301"/>
                    <a:pt x="534" y="301"/>
                    <a:pt x="534" y="302"/>
                  </a:cubicBezTo>
                  <a:cubicBezTo>
                    <a:pt x="534" y="290"/>
                    <a:pt x="532" y="279"/>
                    <a:pt x="531" y="268"/>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1658">
            <a:off x="6403015" y="5535731"/>
            <a:ext cx="4380320" cy="432478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406" y="-4095177"/>
            <a:ext cx="4904299" cy="484212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0035" y="6188899"/>
            <a:ext cx="3930903" cy="3881458"/>
          </a:xfrm>
          <a:prstGeom prst="rect">
            <a:avLst/>
          </a:prstGeom>
        </p:spPr>
      </p:pic>
    </p:spTree>
    <p:extLst>
      <p:ext uri="{BB962C8B-B14F-4D97-AF65-F5344CB8AC3E}">
        <p14:creationId xmlns:p14="http://schemas.microsoft.com/office/powerpoint/2010/main" val="27968566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Slide">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28060" cy="498470"/>
          </a:xfrm>
        </p:spPr>
        <p:txBody>
          <a:bodyPr>
            <a:noAutofit/>
          </a:bodyPr>
          <a:lstStyle>
            <a:lvl1pPr>
              <a:defRPr>
                <a:solidFill>
                  <a:schemeClr val="tx2"/>
                </a:solidFill>
              </a:defRPr>
            </a:lvl1pPr>
          </a:lstStyle>
          <a:p>
            <a:r>
              <a:rPr lang="en-US"/>
              <a:t>Click to edit Master title style</a:t>
            </a:r>
            <a:endParaRPr lang="en-AU"/>
          </a:p>
        </p:txBody>
      </p:sp>
      <p:sp>
        <p:nvSpPr>
          <p:cNvPr id="33"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8"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sp>
        <p:nvSpPr>
          <p:cNvPr id="34"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183796"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grpSp>
        <p:nvGrpSpPr>
          <p:cNvPr id="35" name="Group 34">
            <a:extLst>
              <a:ext uri="{FF2B5EF4-FFF2-40B4-BE49-F238E27FC236}">
                <a16:creationId xmlns:a16="http://schemas.microsoft.com/office/drawing/2014/main" id="{0C291F29-2F98-BD4D-B042-0C72D579864D}"/>
              </a:ext>
            </a:extLst>
          </p:cNvPr>
          <p:cNvGrpSpPr/>
          <p:nvPr/>
        </p:nvGrpSpPr>
        <p:grpSpPr>
          <a:xfrm>
            <a:off x="337062" y="365496"/>
            <a:ext cx="2576121" cy="184666"/>
            <a:chOff x="446350" y="402893"/>
            <a:chExt cx="2780477" cy="203560"/>
          </a:xfrm>
        </p:grpSpPr>
        <p:cxnSp>
          <p:nvCxnSpPr>
            <p:cNvPr id="36" name="Straight Connector 35">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A29AAED-C026-A74D-986A-D99794BFEDDD}"/>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38"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endParaRPr lang="en-AU"/>
          </a:p>
        </p:txBody>
      </p:sp>
      <p:sp>
        <p:nvSpPr>
          <p:cNvPr id="39"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11448471"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a:t>Subtitle goes here</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7200" y="6124071"/>
            <a:ext cx="3127222" cy="3087886"/>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7607" y="-1972792"/>
            <a:ext cx="3188786" cy="2719736"/>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31658">
            <a:off x="11882841" y="788696"/>
            <a:ext cx="5359994" cy="5292039"/>
          </a:xfrm>
          <a:prstGeom prst="rect">
            <a:avLst/>
          </a:prstGeom>
        </p:spPr>
      </p:pic>
    </p:spTree>
    <p:extLst>
      <p:ext uri="{BB962C8B-B14F-4D97-AF65-F5344CB8AC3E}">
        <p14:creationId xmlns:p14="http://schemas.microsoft.com/office/powerpoint/2010/main" val="2837823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mplate Instructions A">
    <p:bg>
      <p:bgPr>
        <a:solidFill>
          <a:schemeClr val="bg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28060" cy="498470"/>
          </a:xfrm>
        </p:spPr>
        <p:txBody>
          <a:bodyPr>
            <a:noAutofit/>
          </a:bodyPr>
          <a:lstStyle>
            <a:lvl1pPr>
              <a:defRPr>
                <a:solidFill>
                  <a:schemeClr val="tx2"/>
                </a:solidFill>
              </a:defRPr>
            </a:lvl1pPr>
          </a:lstStyle>
          <a:p>
            <a:r>
              <a:rPr lang="en-US"/>
              <a:t>Click to edit Master title style</a:t>
            </a:r>
            <a:endParaRPr lang="en-AU"/>
          </a:p>
        </p:txBody>
      </p:sp>
      <p:sp>
        <p:nvSpPr>
          <p:cNvPr id="17"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8"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sp>
        <p:nvSpPr>
          <p:cNvPr id="18"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183796"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grpSp>
        <p:nvGrpSpPr>
          <p:cNvPr id="19" name="Group 18">
            <a:extLst>
              <a:ext uri="{FF2B5EF4-FFF2-40B4-BE49-F238E27FC236}">
                <a16:creationId xmlns:a16="http://schemas.microsoft.com/office/drawing/2014/main" id="{0C291F29-2F98-BD4D-B042-0C72D579864D}"/>
              </a:ext>
            </a:extLst>
          </p:cNvPr>
          <p:cNvGrpSpPr/>
          <p:nvPr/>
        </p:nvGrpSpPr>
        <p:grpSpPr>
          <a:xfrm>
            <a:off x="337062" y="365496"/>
            <a:ext cx="2576121" cy="184666"/>
            <a:chOff x="446350" y="402893"/>
            <a:chExt cx="2780477" cy="203560"/>
          </a:xfrm>
        </p:grpSpPr>
        <p:cxnSp>
          <p:nvCxnSpPr>
            <p:cNvPr id="20" name="Straight Connector 19">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29AAED-C026-A74D-986A-D99794BFEDDD}"/>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22"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endParaRPr lang="en-AU"/>
          </a:p>
        </p:txBody>
      </p:sp>
      <p:sp>
        <p:nvSpPr>
          <p:cNvPr id="23"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11448471"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a:t>Subtitle goes here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9818" y="6124071"/>
            <a:ext cx="2354603" cy="232498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981" y="6340442"/>
            <a:ext cx="2344070" cy="231435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31658">
            <a:off x="10778787" y="-1972415"/>
            <a:ext cx="3062105" cy="3023283"/>
          </a:xfrm>
          <a:prstGeom prst="rect">
            <a:avLst/>
          </a:prstGeom>
        </p:spPr>
      </p:pic>
    </p:spTree>
    <p:extLst>
      <p:ext uri="{BB962C8B-B14F-4D97-AF65-F5344CB8AC3E}">
        <p14:creationId xmlns:p14="http://schemas.microsoft.com/office/powerpoint/2010/main" val="2523691562"/>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CD77-5E4E-450B-AE53-FDDA1F7E06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2D31891-2350-438A-9557-713AA030BF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F84E21E-48F1-474C-8C91-FD9C17D9442A}"/>
              </a:ext>
            </a:extLst>
          </p:cNvPr>
          <p:cNvSpPr>
            <a:spLocks noGrp="1"/>
          </p:cNvSpPr>
          <p:nvPr>
            <p:ph type="dt" sz="half" idx="10"/>
          </p:nvPr>
        </p:nvSpPr>
        <p:spPr/>
        <p:txBody>
          <a:bodyPr/>
          <a:lstStyle/>
          <a:p>
            <a:fld id="{F722ECB8-C237-4F76-8EC3-F8CBADC59344}" type="datetimeFigureOut">
              <a:rPr lang="en-AU" smtClean="0"/>
              <a:t>27/01/2022</a:t>
            </a:fld>
            <a:endParaRPr lang="en-AU"/>
          </a:p>
        </p:txBody>
      </p:sp>
      <p:sp>
        <p:nvSpPr>
          <p:cNvPr id="5" name="Footer Placeholder 4">
            <a:extLst>
              <a:ext uri="{FF2B5EF4-FFF2-40B4-BE49-F238E27FC236}">
                <a16:creationId xmlns:a16="http://schemas.microsoft.com/office/drawing/2014/main" id="{D9A9FC04-12F7-452C-B0CE-1BEA7ADF10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93F46F9-18A2-4B71-8ACA-E9E2F29D1C3F}"/>
              </a:ext>
            </a:extLst>
          </p:cNvPr>
          <p:cNvSpPr>
            <a:spLocks noGrp="1"/>
          </p:cNvSpPr>
          <p:nvPr>
            <p:ph type="sldNum" sz="quarter" idx="12"/>
          </p:nvPr>
        </p:nvSpPr>
        <p:spPr/>
        <p:txBody>
          <a:bodyPr/>
          <a:lstStyle/>
          <a:p>
            <a:fld id="{D2ED2233-8184-42A6-93FB-D5E137E0E0BA}" type="slidenum">
              <a:rPr lang="en-AU" smtClean="0"/>
              <a:t>‹#›</a:t>
            </a:fld>
            <a:endParaRPr lang="en-AU"/>
          </a:p>
        </p:txBody>
      </p:sp>
    </p:spTree>
    <p:extLst>
      <p:ext uri="{BB962C8B-B14F-4D97-AF65-F5344CB8AC3E}">
        <p14:creationId xmlns:p14="http://schemas.microsoft.com/office/powerpoint/2010/main" val="20775753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16228" y="684539"/>
            <a:ext cx="11497401" cy="498470"/>
          </a:xfrm>
          <a:prstGeom prst="rect">
            <a:avLst/>
          </a:prstGeom>
        </p:spPr>
        <p:txBody>
          <a:bodyPr vert="horz" wrap="square" lIns="0" tIns="0" rIns="0" bIns="0" rtlCol="0" anchor="ctr">
            <a:noAutofit/>
          </a:bodyPr>
          <a:lstStyle/>
          <a:p>
            <a:r>
              <a:rPr lang="en-US"/>
              <a:t>Click to edit Master title style</a:t>
            </a:r>
          </a:p>
        </p:txBody>
      </p:sp>
      <p:sp>
        <p:nvSpPr>
          <p:cNvPr id="15" name="Text Placeholder 2"/>
          <p:cNvSpPr>
            <a:spLocks noGrp="1"/>
          </p:cNvSpPr>
          <p:nvPr>
            <p:ph type="body" idx="1"/>
          </p:nvPr>
        </p:nvSpPr>
        <p:spPr>
          <a:xfrm>
            <a:off x="316228" y="1689105"/>
            <a:ext cx="11497399" cy="4131467"/>
          </a:xfrm>
          <a:prstGeom prst="rect">
            <a:avLst/>
          </a:prstGeom>
        </p:spPr>
        <p:txBody>
          <a:bodyPr vert="horz" lIns="0" tIns="0" rIns="0" bIns="0" rtlCol="0">
            <a:noAutofit/>
          </a:bodyPr>
          <a:lstStyle/>
          <a:p>
            <a:pPr lvl="0"/>
            <a:r>
              <a:rPr lang="en-US"/>
              <a:t>Montserrat Medium Point Size 14</a:t>
            </a:r>
          </a:p>
          <a:p>
            <a:pPr lvl="1"/>
            <a:r>
              <a:rPr lang="en-US"/>
              <a:t>Montserrat Medium Point Size 14</a:t>
            </a:r>
          </a:p>
          <a:p>
            <a:pPr lvl="2"/>
            <a:r>
              <a:rPr lang="en-US"/>
              <a:t>Montserrat Medium Point Size 12</a:t>
            </a:r>
          </a:p>
          <a:p>
            <a:pPr lvl="3"/>
            <a:r>
              <a:rPr lang="en-US"/>
              <a:t>Montserrat Light Point Size 12</a:t>
            </a:r>
          </a:p>
        </p:txBody>
      </p:sp>
      <p:grpSp>
        <p:nvGrpSpPr>
          <p:cNvPr id="16" name="Group 4">
            <a:extLst>
              <a:ext uri="{FF2B5EF4-FFF2-40B4-BE49-F238E27FC236}">
                <a16:creationId xmlns:a16="http://schemas.microsoft.com/office/drawing/2014/main" id="{6E4C24B8-2CBA-4302-9AB2-514F77CF3D64}"/>
              </a:ext>
            </a:extLst>
          </p:cNvPr>
          <p:cNvGrpSpPr>
            <a:grpSpLocks noChangeAspect="1"/>
          </p:cNvGrpSpPr>
          <p:nvPr/>
        </p:nvGrpSpPr>
        <p:grpSpPr bwMode="auto">
          <a:xfrm>
            <a:off x="11316155" y="6128859"/>
            <a:ext cx="412476" cy="435982"/>
            <a:chOff x="1841" y="2"/>
            <a:chExt cx="4000" cy="4318"/>
          </a:xfrm>
        </p:grpSpPr>
        <p:sp>
          <p:nvSpPr>
            <p:cNvPr id="17" name="Freeform 5">
              <a:extLst>
                <a:ext uri="{FF2B5EF4-FFF2-40B4-BE49-F238E27FC236}">
                  <a16:creationId xmlns:a16="http://schemas.microsoft.com/office/drawing/2014/main" id="{480F538B-5591-4729-8C28-F988EAAEE320}"/>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rgbClr val="1D3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8" name="Freeform 6">
              <a:extLst>
                <a:ext uri="{FF2B5EF4-FFF2-40B4-BE49-F238E27FC236}">
                  <a16:creationId xmlns:a16="http://schemas.microsoft.com/office/drawing/2014/main" id="{00E546D3-8277-4394-A225-0C85C093F617}"/>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rgbClr val="DD0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sp>
        <p:nvSpPr>
          <p:cNvPr id="19" name="Footer Placeholder 3">
            <a:extLst>
              <a:ext uri="{FF2B5EF4-FFF2-40B4-BE49-F238E27FC236}">
                <a16:creationId xmlns:a16="http://schemas.microsoft.com/office/drawing/2014/main" id="{A39B51D2-7FE2-E74F-B12C-4953FC72FC5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endParaRPr lang="en-AU"/>
          </a:p>
        </p:txBody>
      </p:sp>
    </p:spTree>
    <p:extLst>
      <p:ext uri="{BB962C8B-B14F-4D97-AF65-F5344CB8AC3E}">
        <p14:creationId xmlns:p14="http://schemas.microsoft.com/office/powerpoint/2010/main" val="1706390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p:transition>
  <p:txStyles>
    <p:titleStyle>
      <a:lvl1pPr algn="l" defTabSz="685798" rtl="0" eaLnBrk="1" latinLnBrk="0" hangingPunct="1">
        <a:lnSpc>
          <a:spcPct val="90000"/>
        </a:lnSpc>
        <a:spcBef>
          <a:spcPct val="0"/>
        </a:spcBef>
        <a:buNone/>
        <a:defRPr sz="3600" b="1" i="0" kern="1200">
          <a:solidFill>
            <a:schemeClr val="tx2"/>
          </a:solidFill>
          <a:latin typeface="Montserrat" pitchFamily="2" charset="77"/>
          <a:ea typeface="+mj-ea"/>
          <a:cs typeface="+mj-cs"/>
        </a:defRPr>
      </a:lvl1pPr>
    </p:titleStyle>
    <p:bodyStyle>
      <a:lvl1pPr marL="0" indent="0" algn="l" defTabSz="685798" rtl="0" eaLnBrk="1" latinLnBrk="0" hangingPunct="1">
        <a:lnSpc>
          <a:spcPct val="120000"/>
        </a:lnSpc>
        <a:spcBef>
          <a:spcPts val="0"/>
        </a:spcBef>
        <a:spcAft>
          <a:spcPts val="600"/>
        </a:spcAft>
        <a:buFont typeface="Arial" panose="020B0604020202020204" pitchFamily="34" charset="0"/>
        <a:buNone/>
        <a:defRPr sz="1400" kern="1200">
          <a:solidFill>
            <a:schemeClr val="tx1"/>
          </a:solidFill>
          <a:latin typeface="Montserrat Medium" pitchFamily="2" charset="77"/>
          <a:ea typeface="+mn-ea"/>
          <a:cs typeface="+mn-cs"/>
        </a:defRPr>
      </a:lvl1pPr>
      <a:lvl2pPr marL="107999" indent="-107999" algn="l" defTabSz="685798" rtl="0" eaLnBrk="1" latinLnBrk="0" hangingPunct="1">
        <a:lnSpc>
          <a:spcPct val="120000"/>
        </a:lnSpc>
        <a:spcBef>
          <a:spcPts val="0"/>
        </a:spcBef>
        <a:spcAft>
          <a:spcPts val="6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15999" indent="-107999" algn="l" defTabSz="685798" rtl="0" eaLnBrk="1" latinLnBrk="0" hangingPunct="1">
        <a:lnSpc>
          <a:spcPct val="120000"/>
        </a:lnSpc>
        <a:spcBef>
          <a:spcPts val="0"/>
        </a:spcBef>
        <a:spcAft>
          <a:spcPts val="600"/>
        </a:spcAft>
        <a:buFont typeface="Monaco" pitchFamily="2" charset="77"/>
        <a:buChar char="⎼"/>
        <a:defRPr sz="1200" kern="1200">
          <a:solidFill>
            <a:schemeClr val="tx1"/>
          </a:solidFill>
          <a:latin typeface="Montserrat Medium" pitchFamily="2" charset="77"/>
          <a:ea typeface="+mn-ea"/>
          <a:cs typeface="+mn-cs"/>
        </a:defRPr>
      </a:lvl3pPr>
      <a:lvl4pPr marL="323999" indent="-107999" algn="l" defTabSz="685798" rtl="0" eaLnBrk="1" latinLnBrk="0" hangingPunct="1">
        <a:lnSpc>
          <a:spcPct val="120000"/>
        </a:lnSpc>
        <a:spcBef>
          <a:spcPts val="0"/>
        </a:spcBef>
        <a:spcAft>
          <a:spcPts val="600"/>
        </a:spcAft>
        <a:buFont typeface="System Font Regular"/>
        <a:buChar char="»"/>
        <a:defRPr sz="1200" b="0" i="0" kern="1200">
          <a:solidFill>
            <a:schemeClr val="tx1"/>
          </a:solidFill>
          <a:latin typeface="Montserrat Light" pitchFamily="2" charset="77"/>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1"/>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45">
          <p15:clr>
            <a:srgbClr val="F26B43"/>
          </p15:clr>
        </p15:guide>
        <p15:guide id="20" pos="3840">
          <p15:clr>
            <a:srgbClr val="F26B43"/>
          </p15:clr>
        </p15:guide>
        <p15:guide id="21" pos="7435">
          <p15:clr>
            <a:srgbClr val="F26B43"/>
          </p15:clr>
        </p15:guide>
        <p15:guide id="22" orient="horz" pos="249">
          <p15:clr>
            <a:srgbClr val="F26B43"/>
          </p15:clr>
        </p15:guide>
        <p15:guide id="23" orient="horz" pos="4133">
          <p15:clr>
            <a:srgbClr val="F26B43"/>
          </p15:clr>
        </p15:guide>
        <p15:guide id="34" orient="horz" pos="663">
          <p15:clr>
            <a:srgbClr val="FBAE40"/>
          </p15:clr>
        </p15:guide>
        <p15:guide id="35" orient="horz" pos="867">
          <p15:clr>
            <a:srgbClr val="FBAE40"/>
          </p15:clr>
        </p15:guide>
        <p15:guide id="36" orient="horz" pos="1049">
          <p15:clr>
            <a:srgbClr val="FBAE40"/>
          </p15:clr>
        </p15:guide>
        <p15:guide id="37" pos="844">
          <p15:clr>
            <a:srgbClr val="FDE53C"/>
          </p15:clr>
        </p15:guide>
        <p15:guide id="38" pos="1443">
          <p15:clr>
            <a:srgbClr val="FDE53C"/>
          </p15:clr>
        </p15:guide>
        <p15:guide id="39" pos="2043">
          <p15:clr>
            <a:srgbClr val="FDE53C"/>
          </p15:clr>
        </p15:guide>
        <p15:guide id="40" pos="2641">
          <p15:clr>
            <a:srgbClr val="FDE53C"/>
          </p15:clr>
        </p15:guide>
        <p15:guide id="41" pos="3241">
          <p15:clr>
            <a:srgbClr val="FDE53C"/>
          </p15:clr>
        </p15:guide>
        <p15:guide id="42" pos="4439">
          <p15:clr>
            <a:srgbClr val="FDE53C"/>
          </p15:clr>
        </p15:guide>
        <p15:guide id="43" pos="5039">
          <p15:clr>
            <a:srgbClr val="FDE53C"/>
          </p15:clr>
        </p15:guide>
        <p15:guide id="44" pos="5637">
          <p15:clr>
            <a:srgbClr val="FDE53C"/>
          </p15:clr>
        </p15:guide>
        <p15:guide id="45" pos="6236">
          <p15:clr>
            <a:srgbClr val="FDE53C"/>
          </p15:clr>
        </p15:guide>
        <p15:guide id="46" pos="6835">
          <p15:clr>
            <a:srgbClr val="FDE53C"/>
          </p15:clr>
        </p15:guide>
        <p15:guide id="47" orient="horz" pos="1185">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ovid-vaccine.healthdirect.gov.au/book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nsw.gov.au/covid-19/stay-safe/face-mask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www.nsw.gov.au/covid-19/rules/changes/face-mask-rules#exemption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nsw.gov.au/covid-19/advice-for-familie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education.nsw.gov.au/covid-19/advice-for-familie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www.health.nsw.gov.au/Infectious/factsheets/Pages/advice-for-confirmed.aspx" TargetMode="External"/><Relationship Id="rId4" Type="http://schemas.openxmlformats.org/officeDocument/2006/relationships/hyperlink" Target="https://www.health.nsw.gov.au/Infectious/factsheets/Pages/people-exposed-to-covid.aspx"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tga.gov.au/covid-19-rapid-antigen-self-tests-are-approved-australia"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www.nsw.gov.au/covid-19/stay-safe/testing/how-testing-works/rapid-antigen-self-tests-for-community#toc-more-information-and-advice" TargetMode="External"/><Relationship Id="rId4" Type="http://schemas.openxmlformats.org/officeDocument/2006/relationships/hyperlink" Target="https://www.nsw.gov.au/covid-19/stay-safe/testing/how-testing-works/rapid-antigen-self-tests-for-community#toc-how-do-i-use-a-rapid-antigen-test-ki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sw.gov.au/covid-19/stay-safe/testing/register-positive-rat-test-resul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service.nsw.gov.au/campaign/service-nsw-mobile-a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EA96623-C3F5-4391-891C-C23338C62CA7}"/>
              </a:ext>
            </a:extLst>
          </p:cNvPr>
          <p:cNvSpPr>
            <a:spLocks noGrp="1"/>
          </p:cNvSpPr>
          <p:nvPr>
            <p:ph type="title"/>
          </p:nvPr>
        </p:nvSpPr>
        <p:spPr/>
        <p:txBody>
          <a:bodyPr/>
          <a:lstStyle/>
          <a:p>
            <a:r>
              <a:rPr lang="en-AU" dirty="0">
                <a:latin typeface="Montserrat"/>
              </a:rPr>
              <a:t>Back to School 2022</a:t>
            </a:r>
            <a:endParaRPr lang="en-AU" dirty="0"/>
          </a:p>
        </p:txBody>
      </p:sp>
      <p:sp>
        <p:nvSpPr>
          <p:cNvPr id="9" name="Text Placeholder 8">
            <a:extLst>
              <a:ext uri="{FF2B5EF4-FFF2-40B4-BE49-F238E27FC236}">
                <a16:creationId xmlns:a16="http://schemas.microsoft.com/office/drawing/2014/main" id="{7A4997F4-62ED-4F9F-8272-EE12E3E68DF8}"/>
              </a:ext>
            </a:extLst>
          </p:cNvPr>
          <p:cNvSpPr>
            <a:spLocks noGrp="1"/>
          </p:cNvSpPr>
          <p:nvPr>
            <p:ph type="body" sz="quarter" idx="15"/>
          </p:nvPr>
        </p:nvSpPr>
        <p:spPr/>
        <p:txBody>
          <a:bodyPr vert="horz" wrap="square" lIns="0" tIns="0" rIns="0" bIns="0" rtlCol="0" anchor="t">
            <a:noAutofit/>
          </a:bodyPr>
          <a:lstStyle/>
          <a:p>
            <a:r>
              <a:rPr lang="en-AU" sz="1600" dirty="0">
                <a:latin typeface="Montserrat SemiBold"/>
              </a:rPr>
              <a:t>Information current as at 23 January 2022</a:t>
            </a:r>
          </a:p>
          <a:p>
            <a:r>
              <a:rPr lang="en-AU" sz="1600" dirty="0">
                <a:latin typeface="Montserrat SemiBold"/>
              </a:rPr>
              <a:t>Developed in partnership with NSW Health </a:t>
            </a:r>
            <a:endParaRPr lang="en-AU" sz="1600" dirty="0"/>
          </a:p>
        </p:txBody>
      </p:sp>
      <p:pic>
        <p:nvPicPr>
          <p:cNvPr id="5" name="Picture Placeholder 4">
            <a:extLst>
              <a:ext uri="{FF2B5EF4-FFF2-40B4-BE49-F238E27FC236}">
                <a16:creationId xmlns:a16="http://schemas.microsoft.com/office/drawing/2014/main" id="{A038C473-FA36-4BAC-8142-EF011DB1B53D}"/>
              </a:ext>
            </a:extLst>
          </p:cNvPr>
          <p:cNvPicPr>
            <a:picLocks noGrp="1" noChangeAspect="1"/>
          </p:cNvPicPr>
          <p:nvPr>
            <p:ph type="pic" sz="quarter" idx="16"/>
          </p:nvPr>
        </p:nvPicPr>
        <p:blipFill>
          <a:blip r:embed="rId3"/>
          <a:srcRect t="9284" b="9284"/>
          <a:stretch>
            <a:fillRect/>
          </a:stretch>
        </p:blipFill>
        <p:spPr>
          <a:xfrm>
            <a:off x="5554662" y="2177934"/>
            <a:ext cx="3722341" cy="3217025"/>
          </a:xfrm>
          <a:prstGeom prst="rect">
            <a:avLst/>
          </a:prstGeom>
        </p:spPr>
      </p:pic>
    </p:spTree>
    <p:extLst>
      <p:ext uri="{BB962C8B-B14F-4D97-AF65-F5344CB8AC3E}">
        <p14:creationId xmlns:p14="http://schemas.microsoft.com/office/powerpoint/2010/main" val="379398999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2C77FD-8F6A-4E1E-B753-56C9618081E7}"/>
              </a:ext>
            </a:extLst>
          </p:cNvPr>
          <p:cNvSpPr>
            <a:spLocks noGrp="1"/>
          </p:cNvSpPr>
          <p:nvPr>
            <p:ph sz="quarter" idx="14"/>
          </p:nvPr>
        </p:nvSpPr>
        <p:spPr>
          <a:xfrm>
            <a:off x="613865" y="1714045"/>
            <a:ext cx="7935322" cy="4030633"/>
          </a:xfrm>
        </p:spPr>
        <p:txBody>
          <a:bodyPr vert="horz" lIns="0" tIns="0" rIns="0" bIns="0" rtlCol="0" anchor="t">
            <a:noAutofit/>
          </a:bodyPr>
          <a:lstStyle/>
          <a:p>
            <a:pPr marL="285750" indent="-285750">
              <a:buFont typeface="Arial" panose="020B0604020202020204" pitchFamily="34" charset="0"/>
              <a:buChar char="•"/>
            </a:pPr>
            <a:r>
              <a:rPr lang="en-US" sz="1600" dirty="0">
                <a:latin typeface="Montserrat Medium"/>
              </a:rPr>
              <a:t>Under the new close contact rules, schools are no longer included in contact tracing.</a:t>
            </a:r>
            <a:endParaRPr lang="en-US" sz="1600" dirty="0">
              <a:solidFill>
                <a:srgbClr val="19233E"/>
              </a:solidFill>
              <a:latin typeface="Montserrat Medium"/>
            </a:endParaRPr>
          </a:p>
          <a:p>
            <a:pPr marL="285750" indent="-285750">
              <a:buFont typeface="Arial" panose="020B0604020202020204" pitchFamily="34" charset="0"/>
              <a:buChar char="•"/>
            </a:pPr>
            <a:r>
              <a:rPr lang="en-US" sz="1600" dirty="0">
                <a:solidFill>
                  <a:srgbClr val="19233E"/>
                </a:solidFill>
                <a:latin typeface="Montserrat Medium"/>
              </a:rPr>
              <a:t>Positive RAT results must be registered on the </a:t>
            </a:r>
            <a:r>
              <a:rPr lang="en-US" sz="1600" b="1" dirty="0">
                <a:solidFill>
                  <a:srgbClr val="19233E"/>
                </a:solidFill>
                <a:latin typeface="Montserrat Medium"/>
              </a:rPr>
              <a:t>service.nsw.gov.au </a:t>
            </a:r>
            <a:r>
              <a:rPr lang="en-US" sz="1600" dirty="0">
                <a:solidFill>
                  <a:srgbClr val="19233E"/>
                </a:solidFill>
                <a:latin typeface="Montserrat Medium"/>
              </a:rPr>
              <a:t>website or </a:t>
            </a:r>
            <a:r>
              <a:rPr lang="en-US" sz="1600" b="1" dirty="0">
                <a:solidFill>
                  <a:srgbClr val="19233E"/>
                </a:solidFill>
                <a:latin typeface="Montserrat Medium"/>
              </a:rPr>
              <a:t>Service NSW app</a:t>
            </a:r>
            <a:r>
              <a:rPr lang="en-US" sz="1600" dirty="0">
                <a:solidFill>
                  <a:srgbClr val="19233E"/>
                </a:solidFill>
                <a:latin typeface="Montserrat Medium"/>
              </a:rPr>
              <a:t>. Only positive RAT results will need to be reported via the Service NSW website and app.</a:t>
            </a:r>
          </a:p>
          <a:p>
            <a:pPr marL="285750" indent="-285750">
              <a:buFont typeface="Arial" panose="020B0604020202020204" pitchFamily="34" charset="0"/>
              <a:buChar char="•"/>
            </a:pPr>
            <a:r>
              <a:rPr lang="en-US" sz="1600" dirty="0">
                <a:solidFill>
                  <a:srgbClr val="19233E"/>
                </a:solidFill>
                <a:latin typeface="Montserrat Medium"/>
              </a:rPr>
              <a:t>Students who receive a COVID-19 positive RAT or PCR test must tell their school </a:t>
            </a:r>
            <a:r>
              <a:rPr lang="en-US" sz="1600" b="1" dirty="0">
                <a:solidFill>
                  <a:srgbClr val="19233E"/>
                </a:solidFill>
                <a:latin typeface="Montserrat Medium"/>
              </a:rPr>
              <a:t>as soon as possible </a:t>
            </a:r>
            <a:r>
              <a:rPr lang="en-US" sz="1600" dirty="0">
                <a:solidFill>
                  <a:srgbClr val="19233E"/>
                </a:solidFill>
                <a:latin typeface="Montserrat Medium"/>
              </a:rPr>
              <a:t>and </a:t>
            </a:r>
            <a:r>
              <a:rPr lang="en-US" sz="1600" b="1" dirty="0">
                <a:solidFill>
                  <a:srgbClr val="19233E"/>
                </a:solidFill>
                <a:latin typeface="Montserrat Medium"/>
              </a:rPr>
              <a:t>isolate for</a:t>
            </a:r>
            <a:r>
              <a:rPr lang="en-US" sz="1600" dirty="0">
                <a:solidFill>
                  <a:srgbClr val="19233E"/>
                </a:solidFill>
                <a:latin typeface="Montserrat Medium"/>
              </a:rPr>
              <a:t> </a:t>
            </a:r>
            <a:r>
              <a:rPr lang="en-US" sz="1600" b="1" dirty="0">
                <a:solidFill>
                  <a:srgbClr val="19233E"/>
                </a:solidFill>
                <a:latin typeface="Montserrat Medium"/>
              </a:rPr>
              <a:t>7 days</a:t>
            </a:r>
            <a:r>
              <a:rPr lang="en-US" sz="1600" dirty="0">
                <a:solidFill>
                  <a:srgbClr val="19233E"/>
                </a:solidFill>
                <a:latin typeface="Montserrat Medium"/>
              </a:rPr>
              <a:t>.</a:t>
            </a:r>
          </a:p>
          <a:p>
            <a:pPr marL="285750" indent="-285750">
              <a:buFont typeface="Arial" panose="020B0604020202020204" pitchFamily="34" charset="0"/>
              <a:buChar char="•"/>
            </a:pPr>
            <a:r>
              <a:rPr lang="en-US" sz="1600" dirty="0">
                <a:solidFill>
                  <a:srgbClr val="19233E"/>
                </a:solidFill>
                <a:latin typeface="Montserrat Medium"/>
              </a:rPr>
              <a:t>Your principal will inform the school community when there is a positive case at school and advise families on public health advice, including monitoring for symptoms. </a:t>
            </a:r>
          </a:p>
          <a:p>
            <a:pPr marL="285750" indent="-285750">
              <a:buFont typeface="Arial" panose="020B0604020202020204" pitchFamily="34" charset="0"/>
              <a:buChar char="•"/>
            </a:pPr>
            <a:r>
              <a:rPr lang="en-US" sz="1600" dirty="0">
                <a:solidFill>
                  <a:srgbClr val="19233E"/>
                </a:solidFill>
                <a:latin typeface="Montserrat Medium"/>
              </a:rPr>
              <a:t>Follow the latest Health advice for guidance on how to manage and treat COVID-19, including when to leave isolation and return to school.  </a:t>
            </a:r>
          </a:p>
          <a:p>
            <a:pPr marL="285750" indent="-285750">
              <a:buFont typeface="Arial" panose="020B0604020202020204" pitchFamily="34" charset="0"/>
              <a:buChar char="•"/>
            </a:pPr>
            <a:endParaRPr lang="en-US" sz="1600">
              <a:solidFill>
                <a:srgbClr val="19233E"/>
              </a:solidFill>
              <a:latin typeface="Montserrat Medium"/>
            </a:endParaRPr>
          </a:p>
          <a:p>
            <a:endParaRPr lang="en-US" sz="1200"/>
          </a:p>
        </p:txBody>
      </p:sp>
      <p:sp>
        <p:nvSpPr>
          <p:cNvPr id="3" name="Title 2">
            <a:extLst>
              <a:ext uri="{FF2B5EF4-FFF2-40B4-BE49-F238E27FC236}">
                <a16:creationId xmlns:a16="http://schemas.microsoft.com/office/drawing/2014/main" id="{D92629A3-F6DF-4A49-B94E-C1A6A3F97B4C}"/>
              </a:ext>
            </a:extLst>
          </p:cNvPr>
          <p:cNvSpPr>
            <a:spLocks noGrp="1"/>
          </p:cNvSpPr>
          <p:nvPr>
            <p:ph type="title"/>
          </p:nvPr>
        </p:nvSpPr>
        <p:spPr>
          <a:xfrm>
            <a:off x="303349" y="907032"/>
            <a:ext cx="11483026" cy="498470"/>
          </a:xfrm>
        </p:spPr>
        <p:txBody>
          <a:bodyPr/>
          <a:lstStyle/>
          <a:p>
            <a:r>
              <a:rPr lang="en-US" b="0">
                <a:latin typeface="Montserrat"/>
              </a:rPr>
              <a:t>What to do when COVID-19 positive?</a:t>
            </a:r>
            <a:endParaRPr lang="en-US" b="0"/>
          </a:p>
        </p:txBody>
      </p:sp>
      <p:pic>
        <p:nvPicPr>
          <p:cNvPr id="4" name="Picture 3">
            <a:extLst>
              <a:ext uri="{FF2B5EF4-FFF2-40B4-BE49-F238E27FC236}">
                <a16:creationId xmlns:a16="http://schemas.microsoft.com/office/drawing/2014/main" id="{B57FC1DF-47FA-433A-9E59-418A9FBDC560}"/>
              </a:ext>
            </a:extLst>
          </p:cNvPr>
          <p:cNvPicPr>
            <a:picLocks noChangeAspect="1"/>
          </p:cNvPicPr>
          <p:nvPr/>
        </p:nvPicPr>
        <p:blipFill>
          <a:blip r:embed="rId3"/>
          <a:stretch>
            <a:fillRect/>
          </a:stretch>
        </p:blipFill>
        <p:spPr>
          <a:xfrm>
            <a:off x="8930192" y="2057065"/>
            <a:ext cx="2480490" cy="2444101"/>
          </a:xfrm>
          <a:prstGeom prst="rect">
            <a:avLst/>
          </a:prstGeom>
        </p:spPr>
      </p:pic>
    </p:spTree>
    <p:extLst>
      <p:ext uri="{BB962C8B-B14F-4D97-AF65-F5344CB8AC3E}">
        <p14:creationId xmlns:p14="http://schemas.microsoft.com/office/powerpoint/2010/main" val="395819049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2C77FD-8F6A-4E1E-B753-56C9618081E7}"/>
              </a:ext>
            </a:extLst>
          </p:cNvPr>
          <p:cNvSpPr>
            <a:spLocks noGrp="1"/>
          </p:cNvSpPr>
          <p:nvPr>
            <p:ph sz="quarter" idx="14"/>
          </p:nvPr>
        </p:nvSpPr>
        <p:spPr>
          <a:xfrm>
            <a:off x="672986" y="1812580"/>
            <a:ext cx="7935322" cy="4030633"/>
          </a:xfrm>
        </p:spPr>
        <p:txBody>
          <a:bodyPr vert="horz" lIns="0" tIns="0" rIns="0" bIns="0" rtlCol="0" anchor="t">
            <a:noAutofit/>
          </a:bodyPr>
          <a:lstStyle/>
          <a:p>
            <a:pPr marL="285750" indent="-285750">
              <a:buFont typeface="Arial" panose="020B0604020202020204" pitchFamily="34" charset="0"/>
              <a:buChar char="•"/>
            </a:pPr>
            <a:r>
              <a:rPr lang="en-US" sz="1800" dirty="0">
                <a:latin typeface="Montserrat Medium"/>
              </a:rPr>
              <a:t>All staff on school sites must be fully vaccinated, including having their booster when eligible.</a:t>
            </a:r>
            <a:endParaRPr lang="en-US" dirty="0"/>
          </a:p>
          <a:p>
            <a:pPr marL="285750" indent="-285750">
              <a:buFont typeface="Arial" panose="020B0604020202020204" pitchFamily="34" charset="0"/>
              <a:buChar char="•"/>
            </a:pPr>
            <a:r>
              <a:rPr lang="en-US" sz="1800" dirty="0">
                <a:latin typeface="Montserrat Medium"/>
              </a:rPr>
              <a:t>We strongly recommend all eligible students (and their families) who are 5 years and older get vaccinated.</a:t>
            </a:r>
            <a:endParaRPr lang="en-US" dirty="0"/>
          </a:p>
          <a:p>
            <a:pPr marL="285750" indent="-285750">
              <a:buFont typeface="Arial" panose="020B0604020202020204" pitchFamily="34" charset="0"/>
              <a:buChar char="•"/>
            </a:pPr>
            <a:r>
              <a:rPr lang="en-US" sz="1800" dirty="0">
                <a:latin typeface="Montserrat Medium"/>
              </a:rPr>
              <a:t>COVID-19 vaccination is the best protection against severe illness and also reduces the risk of spreading it to others.</a:t>
            </a:r>
          </a:p>
          <a:p>
            <a:pPr marL="285750" indent="-285750">
              <a:buFont typeface="Arial" panose="020B0604020202020204" pitchFamily="34" charset="0"/>
              <a:buChar char="•"/>
            </a:pPr>
            <a:r>
              <a:rPr lang="en-US" sz="1800" dirty="0">
                <a:latin typeface="Montserrat Medium"/>
              </a:rPr>
              <a:t>Visit the </a:t>
            </a:r>
            <a:r>
              <a:rPr lang="en-US" sz="1800" dirty="0">
                <a:latin typeface="Montserrat Medium"/>
                <a:hlinkClick r:id="rId3"/>
              </a:rPr>
              <a:t>Find a vaccine clinic</a:t>
            </a:r>
            <a:r>
              <a:rPr lang="en-US" sz="1800" dirty="0">
                <a:latin typeface="Montserrat Medium"/>
              </a:rPr>
              <a:t> website to book an appointment near you.</a:t>
            </a:r>
            <a:endParaRPr lang="en-US" sz="1800" dirty="0"/>
          </a:p>
          <a:p>
            <a:endParaRPr lang="en-US" sz="1800" dirty="0"/>
          </a:p>
          <a:p>
            <a:endParaRPr lang="en-US" sz="1600" dirty="0"/>
          </a:p>
          <a:p>
            <a:endParaRPr lang="en-US" sz="1200" dirty="0"/>
          </a:p>
        </p:txBody>
      </p:sp>
      <p:sp>
        <p:nvSpPr>
          <p:cNvPr id="3" name="Title 2">
            <a:extLst>
              <a:ext uri="{FF2B5EF4-FFF2-40B4-BE49-F238E27FC236}">
                <a16:creationId xmlns:a16="http://schemas.microsoft.com/office/drawing/2014/main" id="{D92629A3-F6DF-4A49-B94E-C1A6A3F97B4C}"/>
              </a:ext>
            </a:extLst>
          </p:cNvPr>
          <p:cNvSpPr>
            <a:spLocks noGrp="1"/>
          </p:cNvSpPr>
          <p:nvPr>
            <p:ph type="title"/>
          </p:nvPr>
        </p:nvSpPr>
        <p:spPr>
          <a:xfrm>
            <a:off x="399940" y="874835"/>
            <a:ext cx="11483026" cy="498470"/>
          </a:xfrm>
        </p:spPr>
        <p:txBody>
          <a:bodyPr/>
          <a:lstStyle/>
          <a:p>
            <a:r>
              <a:rPr lang="en-US" b="0">
                <a:latin typeface="Montserrat"/>
              </a:rPr>
              <a:t>Vaccinations</a:t>
            </a:r>
            <a:endParaRPr lang="en-US" b="0"/>
          </a:p>
        </p:txBody>
      </p:sp>
      <p:pic>
        <p:nvPicPr>
          <p:cNvPr id="7" name="Picture 7" descr="A picture containing icon&#10;&#10;Description automatically generated">
            <a:extLst>
              <a:ext uri="{FF2B5EF4-FFF2-40B4-BE49-F238E27FC236}">
                <a16:creationId xmlns:a16="http://schemas.microsoft.com/office/drawing/2014/main" id="{9C320B9A-D3E1-4517-9A8A-9940F6C948D6}"/>
              </a:ext>
            </a:extLst>
          </p:cNvPr>
          <p:cNvPicPr>
            <a:picLocks noChangeAspect="1"/>
          </p:cNvPicPr>
          <p:nvPr/>
        </p:nvPicPr>
        <p:blipFill>
          <a:blip r:embed="rId4"/>
          <a:stretch>
            <a:fillRect/>
          </a:stretch>
        </p:blipFill>
        <p:spPr>
          <a:xfrm>
            <a:off x="8832719" y="2038611"/>
            <a:ext cx="2743200" cy="2780778"/>
          </a:xfrm>
          <a:prstGeom prst="rect">
            <a:avLst/>
          </a:prstGeom>
        </p:spPr>
      </p:pic>
    </p:spTree>
    <p:extLst>
      <p:ext uri="{BB962C8B-B14F-4D97-AF65-F5344CB8AC3E}">
        <p14:creationId xmlns:p14="http://schemas.microsoft.com/office/powerpoint/2010/main" val="36030673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2C77FD-8F6A-4E1E-B753-56C9618081E7}"/>
              </a:ext>
            </a:extLst>
          </p:cNvPr>
          <p:cNvSpPr>
            <a:spLocks noGrp="1"/>
          </p:cNvSpPr>
          <p:nvPr>
            <p:ph sz="quarter" idx="14"/>
          </p:nvPr>
        </p:nvSpPr>
        <p:spPr>
          <a:xfrm>
            <a:off x="804365" y="1622079"/>
            <a:ext cx="7745275" cy="4030633"/>
          </a:xfrm>
        </p:spPr>
        <p:txBody>
          <a:bodyPr vert="horz" lIns="0" tIns="0" rIns="0" bIns="0" rtlCol="0" anchor="t">
            <a:noAutofit/>
          </a:bodyPr>
          <a:lstStyle/>
          <a:p>
            <a:pPr marL="285750" indent="-285750">
              <a:buFont typeface="Arial,Sans-Serif" panose="020B0604020202020204" pitchFamily="34" charset="0"/>
              <a:buChar char="•"/>
            </a:pPr>
            <a:r>
              <a:rPr lang="en-AU" sz="1800" dirty="0">
                <a:latin typeface="Montserrat Medium"/>
              </a:rPr>
              <a:t>Natural ventilation is the most effective measure, so we will </a:t>
            </a:r>
            <a:r>
              <a:rPr lang="en-AU" sz="1800" b="1" dirty="0">
                <a:latin typeface="Montserrat Medium"/>
              </a:rPr>
              <a:t>maximise fresh air flow </a:t>
            </a:r>
            <a:r>
              <a:rPr lang="en-AU" sz="1800" dirty="0">
                <a:latin typeface="Montserrat Medium"/>
              </a:rPr>
              <a:t>in learning spaces through opening doors and windows. This approach is strongly supported by expert advice. </a:t>
            </a:r>
          </a:p>
          <a:p>
            <a:pPr marL="285750" indent="-285750">
              <a:buFont typeface="Arial,Sans-Serif" panose="020B0604020202020204" pitchFamily="34" charset="0"/>
              <a:buChar char="•"/>
            </a:pPr>
            <a:r>
              <a:rPr lang="en-AU" sz="1800" dirty="0">
                <a:latin typeface="Montserrat Medium"/>
              </a:rPr>
              <a:t>Where natural ventilation is not sufficient, </a:t>
            </a:r>
            <a:r>
              <a:rPr lang="en-AU" sz="1800" b="1" dirty="0">
                <a:latin typeface="Montserrat Medium"/>
              </a:rPr>
              <a:t>mechanical ventilation and/or air purification</a:t>
            </a:r>
            <a:r>
              <a:rPr lang="en-AU" sz="1800" dirty="0">
                <a:latin typeface="Montserrat Medium"/>
              </a:rPr>
              <a:t> will be used and we will continue to use outdoor settings where possible. </a:t>
            </a:r>
          </a:p>
          <a:p>
            <a:pPr marL="285750" indent="-285750">
              <a:buFont typeface="Arial,Sans-Serif" panose="020B0604020202020204" pitchFamily="34" charset="0"/>
              <a:buChar char="•"/>
            </a:pPr>
            <a:r>
              <a:rPr lang="en-AU" sz="1800" dirty="0">
                <a:latin typeface="Montserrat Medium"/>
              </a:rPr>
              <a:t>Air purifiers have been provided to schools as a supplementary measure to support common areas in schools and can be deployed at the principal's discretion. </a:t>
            </a:r>
          </a:p>
          <a:p>
            <a:pPr marL="285750" indent="-285750">
              <a:buFont typeface="Arial,Sans-Serif" panose="020B0604020202020204" pitchFamily="34" charset="0"/>
              <a:buChar char="•"/>
            </a:pPr>
            <a:r>
              <a:rPr lang="en-US" sz="1800" dirty="0">
                <a:latin typeface="Montserrat Medium"/>
              </a:rPr>
              <a:t>We’ll continue to encourage using outdoor spaces.</a:t>
            </a:r>
            <a:br>
              <a:rPr lang="en-US" sz="1800" dirty="0"/>
            </a:br>
            <a:endParaRPr lang="en-US" sz="1800" dirty="0">
              <a:solidFill>
                <a:srgbClr val="FF0000"/>
              </a:solidFill>
              <a:latin typeface="Montserrat Medium"/>
            </a:endParaRPr>
          </a:p>
          <a:p>
            <a:endParaRPr lang="en-US" sz="1200" dirty="0"/>
          </a:p>
        </p:txBody>
      </p:sp>
      <p:sp>
        <p:nvSpPr>
          <p:cNvPr id="3" name="Title 2">
            <a:extLst>
              <a:ext uri="{FF2B5EF4-FFF2-40B4-BE49-F238E27FC236}">
                <a16:creationId xmlns:a16="http://schemas.microsoft.com/office/drawing/2014/main" id="{D92629A3-F6DF-4A49-B94E-C1A6A3F97B4C}"/>
              </a:ext>
            </a:extLst>
          </p:cNvPr>
          <p:cNvSpPr>
            <a:spLocks noGrp="1"/>
          </p:cNvSpPr>
          <p:nvPr>
            <p:ph type="title"/>
          </p:nvPr>
        </p:nvSpPr>
        <p:spPr>
          <a:xfrm>
            <a:off x="399940" y="874835"/>
            <a:ext cx="11483026" cy="498470"/>
          </a:xfrm>
        </p:spPr>
        <p:txBody>
          <a:bodyPr/>
          <a:lstStyle/>
          <a:p>
            <a:r>
              <a:rPr lang="en-US" b="0">
                <a:latin typeface="Montserrat"/>
              </a:rPr>
              <a:t>Ventilation</a:t>
            </a:r>
            <a:endParaRPr lang="en-US" b="0"/>
          </a:p>
        </p:txBody>
      </p:sp>
      <p:pic>
        <p:nvPicPr>
          <p:cNvPr id="8" name="Picture 5" descr="A picture containing logo&#10;&#10;Description automatically generated">
            <a:extLst>
              <a:ext uri="{FF2B5EF4-FFF2-40B4-BE49-F238E27FC236}">
                <a16:creationId xmlns:a16="http://schemas.microsoft.com/office/drawing/2014/main" id="{5E37E581-30F4-4AE7-86B6-44C5C26EB081}"/>
              </a:ext>
            </a:extLst>
          </p:cNvPr>
          <p:cNvPicPr>
            <a:picLocks noChangeAspect="1"/>
          </p:cNvPicPr>
          <p:nvPr/>
        </p:nvPicPr>
        <p:blipFill>
          <a:blip r:embed="rId3"/>
          <a:stretch>
            <a:fillRect/>
          </a:stretch>
        </p:blipFill>
        <p:spPr>
          <a:xfrm>
            <a:off x="8629984" y="1847839"/>
            <a:ext cx="2705100" cy="2600325"/>
          </a:xfrm>
          <a:prstGeom prst="rect">
            <a:avLst/>
          </a:prstGeom>
        </p:spPr>
      </p:pic>
    </p:spTree>
    <p:extLst>
      <p:ext uri="{BB962C8B-B14F-4D97-AF65-F5344CB8AC3E}">
        <p14:creationId xmlns:p14="http://schemas.microsoft.com/office/powerpoint/2010/main" val="30289917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5CF40D-8FFD-4586-8E75-914DE429D97D}"/>
              </a:ext>
            </a:extLst>
          </p:cNvPr>
          <p:cNvSpPr>
            <a:spLocks noGrp="1"/>
          </p:cNvSpPr>
          <p:nvPr>
            <p:ph type="title"/>
          </p:nvPr>
        </p:nvSpPr>
        <p:spPr>
          <a:xfrm>
            <a:off x="629993" y="810714"/>
            <a:ext cx="11483026" cy="498470"/>
          </a:xfrm>
        </p:spPr>
        <p:txBody>
          <a:bodyPr/>
          <a:lstStyle/>
          <a:p>
            <a:r>
              <a:rPr lang="en-AU" b="0">
                <a:latin typeface="Montserrat"/>
              </a:rPr>
              <a:t>Masks</a:t>
            </a:r>
            <a:endParaRPr lang="en-AU" b="0"/>
          </a:p>
        </p:txBody>
      </p:sp>
      <p:sp>
        <p:nvSpPr>
          <p:cNvPr id="2" name="TextBox 1">
            <a:extLst>
              <a:ext uri="{FF2B5EF4-FFF2-40B4-BE49-F238E27FC236}">
                <a16:creationId xmlns:a16="http://schemas.microsoft.com/office/drawing/2014/main" id="{4C08541D-B0D0-4DBB-A322-D1DEAD8D55B7}"/>
              </a:ext>
            </a:extLst>
          </p:cNvPr>
          <p:cNvSpPr txBox="1"/>
          <p:nvPr/>
        </p:nvSpPr>
        <p:spPr>
          <a:xfrm>
            <a:off x="3594328" y="946838"/>
            <a:ext cx="8160153" cy="47089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a:buChar char="•"/>
            </a:pPr>
            <a:r>
              <a:rPr lang="en-US" dirty="0">
                <a:solidFill>
                  <a:srgbClr val="000000"/>
                </a:solidFill>
                <a:ea typeface="+mn-lt"/>
                <a:cs typeface="+mn-lt"/>
              </a:rPr>
              <a:t>All primary and secondary school staff will be required to wear surgical masks indoors.</a:t>
            </a:r>
          </a:p>
          <a:p>
            <a:pPr marL="285750" indent="-285750">
              <a:buFont typeface="Arial"/>
              <a:buChar char="•"/>
            </a:pPr>
            <a:endParaRPr lang="en-US" dirty="0">
              <a:ea typeface="+mn-lt"/>
              <a:cs typeface="+mn-lt"/>
            </a:endParaRPr>
          </a:p>
          <a:p>
            <a:pPr marL="285750" indent="-285750">
              <a:buClr>
                <a:schemeClr val="tx1"/>
              </a:buClr>
              <a:buFont typeface="Arial,Sans-Serif" panose="020B0604020202020204" pitchFamily="34" charset="0"/>
              <a:buChar char="•"/>
            </a:pPr>
            <a:r>
              <a:rPr lang="en-US" dirty="0">
                <a:ea typeface="+mn-lt"/>
                <a:cs typeface="+mn-lt"/>
              </a:rPr>
              <a:t>All staff and visitors must wear surgical masks indoors on school site.</a:t>
            </a:r>
          </a:p>
          <a:p>
            <a:pPr marL="285750" indent="-285750">
              <a:buClr>
                <a:schemeClr val="tx1"/>
              </a:buClr>
              <a:buFont typeface="Arial,Sans-Serif" panose="020B0604020202020204" pitchFamily="34" charset="0"/>
              <a:buChar char="•"/>
            </a:pPr>
            <a:endParaRPr lang="en-US" dirty="0">
              <a:ea typeface="+mn-lt"/>
              <a:cs typeface="+mn-lt"/>
            </a:endParaRPr>
          </a:p>
          <a:p>
            <a:pPr marL="285750" indent="-285750">
              <a:buClr>
                <a:schemeClr val="tx1"/>
              </a:buClr>
              <a:buFont typeface="Arial,Sans-Serif" panose="020B0604020202020204" pitchFamily="34" charset="0"/>
              <a:buChar char="•"/>
            </a:pPr>
            <a:r>
              <a:rPr lang="en-US" dirty="0">
                <a:ea typeface="+mn-lt"/>
                <a:cs typeface="+mn-lt"/>
              </a:rPr>
              <a:t>All students are </a:t>
            </a:r>
            <a:r>
              <a:rPr lang="en-US" b="1" dirty="0">
                <a:ea typeface="+mn-lt"/>
                <a:cs typeface="+mn-lt"/>
              </a:rPr>
              <a:t>strongly recommended </a:t>
            </a:r>
            <a:r>
              <a:rPr lang="en-US" dirty="0">
                <a:ea typeface="+mn-lt"/>
                <a:cs typeface="+mn-lt"/>
              </a:rPr>
              <a:t>to wear well-fitted masks indoors. Surgical masks are strongly encouraged.</a:t>
            </a:r>
          </a:p>
          <a:p>
            <a:pPr marL="285750" indent="-285750">
              <a:buClr>
                <a:schemeClr val="tx1"/>
              </a:buClr>
              <a:buFont typeface="Arial,Sans-Serif" panose="020B0604020202020204" pitchFamily="34" charset="0"/>
              <a:buChar char="•"/>
            </a:pPr>
            <a:endParaRPr lang="en-US" dirty="0"/>
          </a:p>
          <a:p>
            <a:pPr marL="285750" indent="-285750">
              <a:buClr>
                <a:schemeClr val="tx1"/>
              </a:buClr>
              <a:buFont typeface="Arial,Sans-Serif" panose="020B0604020202020204" pitchFamily="34" charset="0"/>
              <a:buChar char="•"/>
            </a:pPr>
            <a:r>
              <a:rPr lang="en-US" dirty="0">
                <a:solidFill>
                  <a:srgbClr val="FF0000"/>
                </a:solidFill>
                <a:ea typeface="+mn-lt"/>
                <a:cs typeface="+mn-lt"/>
              </a:rPr>
              <a:t> </a:t>
            </a:r>
            <a:r>
              <a:rPr lang="en-AU" dirty="0">
                <a:ea typeface="+mn-lt"/>
                <a:cs typeface="+mn-lt"/>
              </a:rPr>
              <a:t>A teacher may offer your child a mask. </a:t>
            </a:r>
          </a:p>
          <a:p>
            <a:pPr marL="285750" indent="-285750">
              <a:buClr>
                <a:schemeClr val="tx1"/>
              </a:buClr>
              <a:buFont typeface="Arial,Sans-Serif" panose="020B0604020202020204" pitchFamily="34" charset="0"/>
              <a:buChar char="•"/>
            </a:pPr>
            <a:endParaRPr lang="en-AU" dirty="0">
              <a:ea typeface="+mn-lt"/>
              <a:cs typeface="+mn-lt"/>
            </a:endParaRPr>
          </a:p>
          <a:p>
            <a:pPr marL="285750" indent="-285750">
              <a:buClr>
                <a:schemeClr val="tx1"/>
              </a:buClr>
              <a:buFont typeface="Arial,Sans-Serif" panose="020B0604020202020204" pitchFamily="34" charset="0"/>
              <a:buChar char="•"/>
            </a:pPr>
            <a:r>
              <a:rPr lang="en-AU" dirty="0">
                <a:ea typeface="+mn-lt"/>
                <a:cs typeface="+mn-lt"/>
              </a:rPr>
              <a:t>We will include surgical masks with your RAT Kit should you wish for your child to use them.</a:t>
            </a:r>
            <a:br>
              <a:rPr lang="en-US" dirty="0">
                <a:ea typeface="+mn-lt"/>
                <a:cs typeface="+mn-lt"/>
              </a:rPr>
            </a:br>
            <a:endParaRPr lang="en-US" dirty="0">
              <a:ea typeface="+mn-lt"/>
              <a:cs typeface="+mn-lt"/>
            </a:endParaRPr>
          </a:p>
          <a:p>
            <a:br>
              <a:rPr lang="en-US" dirty="0">
                <a:ea typeface="+mn-lt"/>
                <a:cs typeface="+mn-lt"/>
              </a:rPr>
            </a:br>
            <a:endParaRPr lang="en-US" dirty="0">
              <a:ea typeface="+mn-lt"/>
              <a:cs typeface="+mn-lt"/>
            </a:endParaRPr>
          </a:p>
          <a:p>
            <a:pPr marL="285750" indent="-285750">
              <a:buFont typeface="Arial" panose="020B0604020202020204" pitchFamily="34" charset="0"/>
              <a:buChar char="•"/>
            </a:pPr>
            <a:endParaRPr lang="en-US" dirty="0">
              <a:ea typeface="+mn-lt"/>
              <a:cs typeface="+mn-lt"/>
            </a:endParaRPr>
          </a:p>
        </p:txBody>
      </p:sp>
      <p:pic>
        <p:nvPicPr>
          <p:cNvPr id="7" name="Picture 6">
            <a:extLst>
              <a:ext uri="{FF2B5EF4-FFF2-40B4-BE49-F238E27FC236}">
                <a16:creationId xmlns:a16="http://schemas.microsoft.com/office/drawing/2014/main" id="{9A4D0AD5-36B9-4704-8ED2-38ACF9317444}"/>
              </a:ext>
            </a:extLst>
          </p:cNvPr>
          <p:cNvPicPr>
            <a:picLocks noChangeAspect="1"/>
          </p:cNvPicPr>
          <p:nvPr/>
        </p:nvPicPr>
        <p:blipFill>
          <a:blip r:embed="rId3"/>
          <a:stretch>
            <a:fillRect/>
          </a:stretch>
        </p:blipFill>
        <p:spPr>
          <a:xfrm>
            <a:off x="1055066" y="2279561"/>
            <a:ext cx="2361121" cy="2406599"/>
          </a:xfrm>
          <a:prstGeom prst="rect">
            <a:avLst/>
          </a:prstGeom>
        </p:spPr>
      </p:pic>
    </p:spTree>
    <p:extLst>
      <p:ext uri="{BB962C8B-B14F-4D97-AF65-F5344CB8AC3E}">
        <p14:creationId xmlns:p14="http://schemas.microsoft.com/office/powerpoint/2010/main" val="32498382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5CF40D-8FFD-4586-8E75-914DE429D97D}"/>
              </a:ext>
            </a:extLst>
          </p:cNvPr>
          <p:cNvSpPr>
            <a:spLocks noGrp="1"/>
          </p:cNvSpPr>
          <p:nvPr>
            <p:ph type="title"/>
          </p:nvPr>
        </p:nvSpPr>
        <p:spPr>
          <a:xfrm>
            <a:off x="629993" y="810714"/>
            <a:ext cx="11483026" cy="498470"/>
          </a:xfrm>
        </p:spPr>
        <p:txBody>
          <a:bodyPr/>
          <a:lstStyle/>
          <a:p>
            <a:r>
              <a:rPr lang="en-AU" b="0">
                <a:latin typeface="Montserrat"/>
              </a:rPr>
              <a:t>Masks</a:t>
            </a:r>
            <a:endParaRPr lang="en-AU" b="0"/>
          </a:p>
        </p:txBody>
      </p:sp>
      <p:sp>
        <p:nvSpPr>
          <p:cNvPr id="2" name="TextBox 1">
            <a:extLst>
              <a:ext uri="{FF2B5EF4-FFF2-40B4-BE49-F238E27FC236}">
                <a16:creationId xmlns:a16="http://schemas.microsoft.com/office/drawing/2014/main" id="{4C08541D-B0D0-4DBB-A322-D1DEAD8D55B7}"/>
              </a:ext>
            </a:extLst>
          </p:cNvPr>
          <p:cNvSpPr txBox="1"/>
          <p:nvPr/>
        </p:nvSpPr>
        <p:spPr>
          <a:xfrm>
            <a:off x="4504314" y="1076592"/>
            <a:ext cx="6739293" cy="30469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dirty="0">
              <a:ea typeface="+mn-lt"/>
              <a:cs typeface="+mn-lt"/>
            </a:endParaRPr>
          </a:p>
          <a:p>
            <a:pPr marL="285750" indent="-285750">
              <a:buFont typeface="Arial,Sans-Serif" panose="020B0604020202020204" pitchFamily="34" charset="0"/>
              <a:buChar char="•"/>
            </a:pPr>
            <a:r>
              <a:rPr lang="en-US" b="1" dirty="0">
                <a:ea typeface="+mn-lt"/>
                <a:cs typeface="+mn-lt"/>
              </a:rPr>
              <a:t>No vented or cloth masks should be worn. </a:t>
            </a:r>
            <a:br>
              <a:rPr lang="en-US" b="1" dirty="0">
                <a:ea typeface="+mn-lt"/>
                <a:cs typeface="+mn-lt"/>
              </a:rPr>
            </a:br>
            <a:endParaRPr lang="en-US" b="1" dirty="0">
              <a:ea typeface="+mn-lt"/>
              <a:cs typeface="+mn-lt"/>
            </a:endParaRPr>
          </a:p>
          <a:p>
            <a:pPr marL="285750" indent="-285750">
              <a:buFont typeface="Arial,Sans-Serif" panose="020B0604020202020204" pitchFamily="34" charset="0"/>
              <a:buChar char="•"/>
            </a:pPr>
            <a:r>
              <a:rPr lang="en-US" dirty="0">
                <a:ea typeface="+mn-lt"/>
                <a:cs typeface="+mn-lt"/>
              </a:rPr>
              <a:t>Surgical masks will be provided by the school if required.</a:t>
            </a:r>
          </a:p>
          <a:p>
            <a:pPr marL="285750" indent="-285750">
              <a:buFont typeface="Arial,Sans-Serif" panose="020B0604020202020204" pitchFamily="34" charset="0"/>
              <a:buChar char="•"/>
            </a:pPr>
            <a:endParaRPr lang="en-US" dirty="0">
              <a:ea typeface="+mn-lt"/>
              <a:cs typeface="+mn-lt"/>
            </a:endParaRPr>
          </a:p>
          <a:p>
            <a:pPr marL="285750" indent="-285750">
              <a:buFont typeface="Arial,Sans-Serif" panose="020B0604020202020204" pitchFamily="34" charset="0"/>
              <a:buChar char="•"/>
            </a:pPr>
            <a:r>
              <a:rPr lang="en-AU" dirty="0">
                <a:ea typeface="+mn-lt"/>
                <a:cs typeface="+mn-lt"/>
              </a:rPr>
              <a:t>We will be distributing surgical masks with the RAT Kits and they will also be available in classrooms should students wish to wear them.</a:t>
            </a:r>
            <a:endParaRPr lang="en-US" dirty="0">
              <a:ea typeface="+mn-lt"/>
              <a:cs typeface="+mn-lt"/>
            </a:endParaRPr>
          </a:p>
          <a:p>
            <a:pPr marL="285750" indent="-285750">
              <a:buFont typeface="Arial" panose="020B0604020202020204" pitchFamily="34" charset="0"/>
              <a:buChar char="•"/>
            </a:pPr>
            <a:endParaRPr lang="en-US" b="1" dirty="0">
              <a:ea typeface="+mn-lt"/>
              <a:cs typeface="+mn-lt"/>
            </a:endParaRPr>
          </a:p>
          <a:p>
            <a:pPr marL="285750" indent="-285750">
              <a:buFont typeface="Arial" panose="020B0604020202020204" pitchFamily="34" charset="0"/>
              <a:buChar char="•"/>
            </a:pPr>
            <a:endParaRPr lang="en-US" dirty="0">
              <a:ea typeface="+mn-lt"/>
              <a:cs typeface="+mn-lt"/>
            </a:endParaRPr>
          </a:p>
        </p:txBody>
      </p:sp>
      <p:pic>
        <p:nvPicPr>
          <p:cNvPr id="7" name="Picture 6">
            <a:extLst>
              <a:ext uri="{FF2B5EF4-FFF2-40B4-BE49-F238E27FC236}">
                <a16:creationId xmlns:a16="http://schemas.microsoft.com/office/drawing/2014/main" id="{9A4D0AD5-36B9-4704-8ED2-38ACF9317444}"/>
              </a:ext>
            </a:extLst>
          </p:cNvPr>
          <p:cNvPicPr>
            <a:picLocks noChangeAspect="1"/>
          </p:cNvPicPr>
          <p:nvPr/>
        </p:nvPicPr>
        <p:blipFill>
          <a:blip r:embed="rId3"/>
          <a:stretch>
            <a:fillRect/>
          </a:stretch>
        </p:blipFill>
        <p:spPr>
          <a:xfrm>
            <a:off x="1055066" y="2279561"/>
            <a:ext cx="2361121" cy="2406599"/>
          </a:xfrm>
          <a:prstGeom prst="rect">
            <a:avLst/>
          </a:prstGeom>
        </p:spPr>
      </p:pic>
    </p:spTree>
    <p:extLst>
      <p:ext uri="{BB962C8B-B14F-4D97-AF65-F5344CB8AC3E}">
        <p14:creationId xmlns:p14="http://schemas.microsoft.com/office/powerpoint/2010/main" val="204210844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5CF40D-8FFD-4586-8E75-914DE429D97D}"/>
              </a:ext>
            </a:extLst>
          </p:cNvPr>
          <p:cNvSpPr>
            <a:spLocks noGrp="1"/>
          </p:cNvSpPr>
          <p:nvPr>
            <p:ph type="title"/>
          </p:nvPr>
        </p:nvSpPr>
        <p:spPr>
          <a:xfrm>
            <a:off x="629993" y="810714"/>
            <a:ext cx="11483026" cy="498470"/>
          </a:xfrm>
        </p:spPr>
        <p:txBody>
          <a:bodyPr/>
          <a:lstStyle/>
          <a:p>
            <a:r>
              <a:rPr lang="en-AU" b="0">
                <a:latin typeface="Montserrat"/>
              </a:rPr>
              <a:t>Mask wearing for students </a:t>
            </a:r>
            <a:endParaRPr lang="en-AU" b="0"/>
          </a:p>
        </p:txBody>
      </p:sp>
      <p:sp>
        <p:nvSpPr>
          <p:cNvPr id="2" name="TextBox 1">
            <a:extLst>
              <a:ext uri="{FF2B5EF4-FFF2-40B4-BE49-F238E27FC236}">
                <a16:creationId xmlns:a16="http://schemas.microsoft.com/office/drawing/2014/main" id="{4C08541D-B0D0-4DBB-A322-D1DEAD8D55B7}"/>
              </a:ext>
            </a:extLst>
          </p:cNvPr>
          <p:cNvSpPr txBox="1"/>
          <p:nvPr/>
        </p:nvSpPr>
        <p:spPr>
          <a:xfrm>
            <a:off x="5415193" y="1674493"/>
            <a:ext cx="5875649" cy="298543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buFont typeface="Arial" panose="020B0604020202020204" pitchFamily="34" charset="0"/>
              <a:buChar char="•"/>
            </a:pPr>
            <a:r>
              <a:rPr lang="en-US" dirty="0">
                <a:ea typeface="+mn-lt"/>
                <a:cs typeface="+mn-lt"/>
              </a:rPr>
              <a:t> Surgical masks are strongly encouraged in outdoor settings where you cannot physically distance.</a:t>
            </a:r>
            <a:br>
              <a:rPr lang="en-US" dirty="0">
                <a:ea typeface="+mn-lt"/>
                <a:cs typeface="+mn-lt"/>
              </a:rPr>
            </a:br>
            <a:endParaRPr lang="en-US" dirty="0">
              <a:ea typeface="+mn-lt"/>
              <a:cs typeface="+mn-lt"/>
            </a:endParaRPr>
          </a:p>
          <a:p>
            <a:pPr>
              <a:buFont typeface="Arial" panose="020B0604020202020204" pitchFamily="34" charset="0"/>
              <a:buChar char="•"/>
            </a:pPr>
            <a:r>
              <a:rPr lang="en-US" dirty="0">
                <a:ea typeface="+mn-lt"/>
                <a:cs typeface="+mn-lt"/>
              </a:rPr>
              <a:t> Your child can remove their mask when eating, exercising and playing a musical instrument.</a:t>
            </a:r>
            <a:br>
              <a:rPr lang="en-US" dirty="0">
                <a:ea typeface="+mn-lt"/>
                <a:cs typeface="+mn-lt"/>
              </a:rPr>
            </a:br>
            <a:endParaRPr lang="en-US" dirty="0">
              <a:ea typeface="+mn-lt"/>
              <a:cs typeface="+mn-lt"/>
            </a:endParaRPr>
          </a:p>
          <a:p>
            <a:pPr>
              <a:buFont typeface="Arial" panose="020B0604020202020204" pitchFamily="34" charset="0"/>
              <a:buChar char="•"/>
            </a:pPr>
            <a:r>
              <a:rPr lang="en-AU" dirty="0">
                <a:ea typeface="+mn-lt"/>
                <a:cs typeface="+mn-lt"/>
              </a:rPr>
              <a:t> For more information, refer to </a:t>
            </a:r>
            <a:r>
              <a:rPr lang="en-AU" u="sng" dirty="0">
                <a:ea typeface="+mn-lt"/>
                <a:cs typeface="+mn-lt"/>
                <a:hlinkClick r:id="rId3"/>
              </a:rPr>
              <a:t>Masks and face coverings</a:t>
            </a:r>
            <a:r>
              <a:rPr lang="en-AU" dirty="0">
                <a:ea typeface="+mn-lt"/>
                <a:cs typeface="+mn-lt"/>
              </a:rPr>
              <a:t>. </a:t>
            </a:r>
            <a:endParaRPr lang="en-US" dirty="0">
              <a:highlight>
                <a:srgbClr val="FFFF00"/>
              </a:highlight>
              <a:ea typeface="+mn-lt"/>
              <a:cs typeface="+mn-lt"/>
            </a:endParaRPr>
          </a:p>
          <a:p>
            <a:endParaRPr lang="en-US" sz="1400" dirty="0">
              <a:ea typeface="+mn-lt"/>
              <a:cs typeface="+mn-lt"/>
            </a:endParaRPr>
          </a:p>
        </p:txBody>
      </p:sp>
      <p:pic>
        <p:nvPicPr>
          <p:cNvPr id="4" name="Picture 4" descr="Logo&#10;&#10;Description automatically generated">
            <a:extLst>
              <a:ext uri="{FF2B5EF4-FFF2-40B4-BE49-F238E27FC236}">
                <a16:creationId xmlns:a16="http://schemas.microsoft.com/office/drawing/2014/main" id="{306E23A0-DCAA-48B9-9CBB-E9A99666A008}"/>
              </a:ext>
            </a:extLst>
          </p:cNvPr>
          <p:cNvPicPr>
            <a:picLocks noChangeAspect="1"/>
          </p:cNvPicPr>
          <p:nvPr/>
        </p:nvPicPr>
        <p:blipFill>
          <a:blip r:embed="rId4"/>
          <a:stretch>
            <a:fillRect/>
          </a:stretch>
        </p:blipFill>
        <p:spPr>
          <a:xfrm>
            <a:off x="891106" y="1905207"/>
            <a:ext cx="3826669" cy="3826669"/>
          </a:xfrm>
          <a:prstGeom prst="rect">
            <a:avLst/>
          </a:prstGeom>
        </p:spPr>
      </p:pic>
    </p:spTree>
    <p:extLst>
      <p:ext uri="{BB962C8B-B14F-4D97-AF65-F5344CB8AC3E}">
        <p14:creationId xmlns:p14="http://schemas.microsoft.com/office/powerpoint/2010/main" val="15395478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86BD9-0C2F-4471-B4DC-A619B3F3CBC6}"/>
              </a:ext>
            </a:extLst>
          </p:cNvPr>
          <p:cNvSpPr>
            <a:spLocks noGrp="1"/>
          </p:cNvSpPr>
          <p:nvPr>
            <p:ph sz="quarter" idx="14"/>
          </p:nvPr>
        </p:nvSpPr>
        <p:spPr>
          <a:xfrm>
            <a:off x="316227" y="2067799"/>
            <a:ext cx="6857728" cy="4030633"/>
          </a:xfrm>
        </p:spPr>
        <p:txBody>
          <a:bodyPr vert="horz" lIns="0" tIns="0" rIns="0" bIns="0" rtlCol="0" anchor="t">
            <a:noAutofit/>
          </a:bodyPr>
          <a:lstStyle/>
          <a:p>
            <a:r>
              <a:rPr lang="en-US" sz="1600" dirty="0">
                <a:solidFill>
                  <a:schemeClr val="tx1"/>
                </a:solidFill>
                <a:latin typeface="+mn-lt"/>
                <a:ea typeface="+mn-lt"/>
                <a:cs typeface="+mn-lt"/>
              </a:rPr>
              <a:t>Please send your child with a mask and a spare in their bag. We'll have some on site too.</a:t>
            </a:r>
          </a:p>
          <a:p>
            <a:r>
              <a:rPr lang="en-US" sz="1600" dirty="0">
                <a:solidFill>
                  <a:schemeClr val="tx1"/>
                </a:solidFill>
                <a:latin typeface="+mn-lt"/>
                <a:ea typeface="+mn-lt"/>
                <a:cs typeface="+mn-lt"/>
              </a:rPr>
              <a:t>The following graphic from NSW Health shows how to fit a mask properly – please have this conversation with your child.</a:t>
            </a:r>
          </a:p>
          <a:p>
            <a:r>
              <a:rPr lang="en-US" sz="1600" dirty="0">
                <a:solidFill>
                  <a:schemeClr val="tx1"/>
                </a:solidFill>
                <a:latin typeface="+mn-lt"/>
                <a:ea typeface="+mn-lt"/>
                <a:cs typeface="+mn-lt"/>
              </a:rPr>
              <a:t>While masks are not required in the Public Health Order for our primary students, they are strongly recommended by NSW Health. The department has taken the decision that they are required as an important layer of protection for our staff – particularly around younger students who are yet to be vaccinated.</a:t>
            </a:r>
          </a:p>
          <a:p>
            <a:r>
              <a:rPr lang="en-US" sz="1600" dirty="0">
                <a:solidFill>
                  <a:schemeClr val="tx1"/>
                </a:solidFill>
                <a:latin typeface="+mn-lt"/>
                <a:ea typeface="+mn-lt"/>
                <a:cs typeface="+mn-lt"/>
              </a:rPr>
              <a:t>There are some exemptions around mask wearing – such as when eating and exercising. Please review the NSW Government website for the full list of exemptions. </a:t>
            </a:r>
            <a:br>
              <a:rPr lang="en-US" dirty="0">
                <a:latin typeface="Montserrat Medium"/>
              </a:rPr>
            </a:br>
            <a:r>
              <a:rPr lang="en-US" dirty="0">
                <a:latin typeface="Montserrat Medium"/>
                <a:hlinkClick r:id="rId3"/>
              </a:rPr>
              <a:t>nsw.gov.au/covid-19/rules/changes/face-mask-rules</a:t>
            </a:r>
            <a:endParaRPr lang="en-US" dirty="0"/>
          </a:p>
        </p:txBody>
      </p:sp>
      <p:sp>
        <p:nvSpPr>
          <p:cNvPr id="3" name="Title 2">
            <a:extLst>
              <a:ext uri="{FF2B5EF4-FFF2-40B4-BE49-F238E27FC236}">
                <a16:creationId xmlns:a16="http://schemas.microsoft.com/office/drawing/2014/main" id="{645BC8EB-651A-440E-BD7D-C7F351CE919F}"/>
              </a:ext>
            </a:extLst>
          </p:cNvPr>
          <p:cNvSpPr>
            <a:spLocks noGrp="1"/>
          </p:cNvSpPr>
          <p:nvPr>
            <p:ph type="title"/>
          </p:nvPr>
        </p:nvSpPr>
        <p:spPr>
          <a:xfrm>
            <a:off x="316228" y="917589"/>
            <a:ext cx="7215826" cy="600070"/>
          </a:xfrm>
        </p:spPr>
        <p:txBody>
          <a:bodyPr/>
          <a:lstStyle/>
          <a:p>
            <a:r>
              <a:rPr lang="en-US" sz="3200" b="0" dirty="0">
                <a:latin typeface="Montserrat"/>
              </a:rPr>
              <a:t>Fitting a mask on a younger child</a:t>
            </a:r>
            <a:br>
              <a:rPr lang="en-US" b="0" dirty="0">
                <a:latin typeface="Montserrat"/>
              </a:rPr>
            </a:br>
            <a:endParaRPr lang="en-US" b="0" dirty="0">
              <a:latin typeface="Montserrat"/>
            </a:endParaRPr>
          </a:p>
        </p:txBody>
      </p:sp>
      <p:pic>
        <p:nvPicPr>
          <p:cNvPr id="4" name="Picture 4" descr="Logo&#10;&#10;Description automatically generated">
            <a:extLst>
              <a:ext uri="{FF2B5EF4-FFF2-40B4-BE49-F238E27FC236}">
                <a16:creationId xmlns:a16="http://schemas.microsoft.com/office/drawing/2014/main" id="{5562D16F-A633-4860-AAC6-ABC2981225A8}"/>
              </a:ext>
            </a:extLst>
          </p:cNvPr>
          <p:cNvPicPr>
            <a:picLocks noChangeAspect="1"/>
          </p:cNvPicPr>
          <p:nvPr/>
        </p:nvPicPr>
        <p:blipFill>
          <a:blip r:embed="rId4"/>
          <a:stretch>
            <a:fillRect/>
          </a:stretch>
        </p:blipFill>
        <p:spPr>
          <a:xfrm>
            <a:off x="7440365" y="1458517"/>
            <a:ext cx="3826669" cy="3826669"/>
          </a:xfrm>
          <a:prstGeom prst="rect">
            <a:avLst/>
          </a:prstGeom>
        </p:spPr>
      </p:pic>
    </p:spTree>
    <p:extLst>
      <p:ext uri="{BB962C8B-B14F-4D97-AF65-F5344CB8AC3E}">
        <p14:creationId xmlns:p14="http://schemas.microsoft.com/office/powerpoint/2010/main" val="6574449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iagram, text&#10;&#10;Description automatically generated">
            <a:extLst>
              <a:ext uri="{FF2B5EF4-FFF2-40B4-BE49-F238E27FC236}">
                <a16:creationId xmlns:a16="http://schemas.microsoft.com/office/drawing/2014/main" id="{E80C5486-FABE-42B5-BE17-4F2674AFE5DD}"/>
              </a:ext>
            </a:extLst>
          </p:cNvPr>
          <p:cNvPicPr>
            <a:picLocks noChangeAspect="1"/>
          </p:cNvPicPr>
          <p:nvPr/>
        </p:nvPicPr>
        <p:blipFill>
          <a:blip r:embed="rId3"/>
          <a:stretch>
            <a:fillRect/>
          </a:stretch>
        </p:blipFill>
        <p:spPr>
          <a:xfrm>
            <a:off x="381000" y="1905000"/>
            <a:ext cx="2743200" cy="2743200"/>
          </a:xfrm>
          <a:prstGeom prst="rect">
            <a:avLst/>
          </a:prstGeom>
        </p:spPr>
      </p:pic>
      <p:pic>
        <p:nvPicPr>
          <p:cNvPr id="5" name="Picture 5" descr="Graphical user interface, diagram, application&#10;&#10;Description automatically generated">
            <a:extLst>
              <a:ext uri="{FF2B5EF4-FFF2-40B4-BE49-F238E27FC236}">
                <a16:creationId xmlns:a16="http://schemas.microsoft.com/office/drawing/2014/main" id="{2C37D5CB-E255-4C26-8A1A-6A008420625E}"/>
              </a:ext>
            </a:extLst>
          </p:cNvPr>
          <p:cNvPicPr>
            <a:picLocks noChangeAspect="1"/>
          </p:cNvPicPr>
          <p:nvPr/>
        </p:nvPicPr>
        <p:blipFill>
          <a:blip r:embed="rId4"/>
          <a:stretch>
            <a:fillRect/>
          </a:stretch>
        </p:blipFill>
        <p:spPr>
          <a:xfrm>
            <a:off x="3302000" y="1905000"/>
            <a:ext cx="2743200" cy="2743200"/>
          </a:xfrm>
          <a:prstGeom prst="rect">
            <a:avLst/>
          </a:prstGeom>
        </p:spPr>
      </p:pic>
      <p:pic>
        <p:nvPicPr>
          <p:cNvPr id="6" name="Picture 6" descr="Graphical user interface, application&#10;&#10;Description automatically generated">
            <a:extLst>
              <a:ext uri="{FF2B5EF4-FFF2-40B4-BE49-F238E27FC236}">
                <a16:creationId xmlns:a16="http://schemas.microsoft.com/office/drawing/2014/main" id="{549BF680-1022-4443-8588-DB869D795527}"/>
              </a:ext>
            </a:extLst>
          </p:cNvPr>
          <p:cNvPicPr>
            <a:picLocks noChangeAspect="1"/>
          </p:cNvPicPr>
          <p:nvPr/>
        </p:nvPicPr>
        <p:blipFill>
          <a:blip r:embed="rId5"/>
          <a:stretch>
            <a:fillRect/>
          </a:stretch>
        </p:blipFill>
        <p:spPr>
          <a:xfrm>
            <a:off x="6210300" y="1905000"/>
            <a:ext cx="2743200" cy="2743200"/>
          </a:xfrm>
          <a:prstGeom prst="rect">
            <a:avLst/>
          </a:prstGeom>
        </p:spPr>
      </p:pic>
      <p:pic>
        <p:nvPicPr>
          <p:cNvPr id="7" name="Picture 7" descr="Graphical user interface, application&#10;&#10;Description automatically generated">
            <a:extLst>
              <a:ext uri="{FF2B5EF4-FFF2-40B4-BE49-F238E27FC236}">
                <a16:creationId xmlns:a16="http://schemas.microsoft.com/office/drawing/2014/main" id="{8DF34C5E-C539-47FE-86F3-12AFBBAD4AB9}"/>
              </a:ext>
            </a:extLst>
          </p:cNvPr>
          <p:cNvPicPr>
            <a:picLocks noChangeAspect="1"/>
          </p:cNvPicPr>
          <p:nvPr/>
        </p:nvPicPr>
        <p:blipFill>
          <a:blip r:embed="rId6"/>
          <a:stretch>
            <a:fillRect/>
          </a:stretch>
        </p:blipFill>
        <p:spPr>
          <a:xfrm>
            <a:off x="9131300" y="1905000"/>
            <a:ext cx="2743200" cy="2743200"/>
          </a:xfrm>
          <a:prstGeom prst="rect">
            <a:avLst/>
          </a:prstGeom>
        </p:spPr>
      </p:pic>
      <p:sp>
        <p:nvSpPr>
          <p:cNvPr id="10" name="Title 2">
            <a:extLst>
              <a:ext uri="{FF2B5EF4-FFF2-40B4-BE49-F238E27FC236}">
                <a16:creationId xmlns:a16="http://schemas.microsoft.com/office/drawing/2014/main" id="{356CB25C-3ACC-4714-ABBC-269D2B60BCD4}"/>
              </a:ext>
            </a:extLst>
          </p:cNvPr>
          <p:cNvSpPr>
            <a:spLocks noGrp="1"/>
          </p:cNvSpPr>
          <p:nvPr>
            <p:ph type="title"/>
          </p:nvPr>
        </p:nvSpPr>
        <p:spPr>
          <a:xfrm>
            <a:off x="316228" y="917589"/>
            <a:ext cx="11483026" cy="498470"/>
          </a:xfrm>
        </p:spPr>
        <p:txBody>
          <a:bodyPr/>
          <a:lstStyle/>
          <a:p>
            <a:r>
              <a:rPr lang="en-US" b="0" dirty="0">
                <a:latin typeface="Montserrat"/>
              </a:rPr>
              <a:t>Fitting a mask to younger children</a:t>
            </a:r>
            <a:br>
              <a:rPr lang="en-US" b="0" dirty="0">
                <a:latin typeface="Montserrat"/>
              </a:rPr>
            </a:br>
            <a:endParaRPr lang="en-US" b="0" dirty="0">
              <a:latin typeface="Montserrat"/>
            </a:endParaRPr>
          </a:p>
        </p:txBody>
      </p:sp>
    </p:spTree>
    <p:extLst>
      <p:ext uri="{BB962C8B-B14F-4D97-AF65-F5344CB8AC3E}">
        <p14:creationId xmlns:p14="http://schemas.microsoft.com/office/powerpoint/2010/main" val="270008835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9A482-4E3F-419A-937A-986D06AEAC20}"/>
              </a:ext>
            </a:extLst>
          </p:cNvPr>
          <p:cNvSpPr>
            <a:spLocks noGrp="1"/>
          </p:cNvSpPr>
          <p:nvPr>
            <p:ph sz="quarter" idx="14"/>
          </p:nvPr>
        </p:nvSpPr>
        <p:spPr>
          <a:xfrm>
            <a:off x="3233526" y="1448682"/>
            <a:ext cx="8195885" cy="4500651"/>
          </a:xfrm>
        </p:spPr>
        <p:txBody>
          <a:bodyPr vert="horz" lIns="0" tIns="0" rIns="0" bIns="0" rtlCol="0" anchor="t">
            <a:noAutofit/>
          </a:bodyPr>
          <a:lstStyle/>
          <a:p>
            <a:pPr marL="285750" indent="-285750">
              <a:buClr>
                <a:schemeClr val="tx1"/>
              </a:buClr>
              <a:buFont typeface="Arial,Sans-Serif" panose="020B0604020202020204" pitchFamily="34" charset="0"/>
              <a:buChar char="•"/>
            </a:pPr>
            <a:r>
              <a:rPr lang="en-US" sz="1800" dirty="0">
                <a:latin typeface="Montserrat Medium"/>
              </a:rPr>
              <a:t>Until further notice, </a:t>
            </a:r>
            <a:r>
              <a:rPr lang="en-US" sz="1800" b="1" dirty="0">
                <a:latin typeface="Montserrat Medium"/>
              </a:rPr>
              <a:t>no visitors will be allowed on school grounds </a:t>
            </a:r>
            <a:r>
              <a:rPr lang="en-US" sz="1800" dirty="0">
                <a:latin typeface="Montserrat Medium"/>
              </a:rPr>
              <a:t>except two parents or </a:t>
            </a:r>
            <a:r>
              <a:rPr lang="en-US" sz="1800" dirty="0" err="1">
                <a:latin typeface="Montserrat Medium"/>
              </a:rPr>
              <a:t>carers</a:t>
            </a:r>
            <a:r>
              <a:rPr lang="en-US" sz="1800" dirty="0">
                <a:latin typeface="Montserrat Medium"/>
              </a:rPr>
              <a:t> to support Kindergarten students or students starting at a new school. </a:t>
            </a:r>
          </a:p>
          <a:p>
            <a:pPr marL="285750" indent="-285750">
              <a:buChar char="•"/>
            </a:pPr>
            <a:r>
              <a:rPr lang="en-US" sz="1800" dirty="0">
                <a:solidFill>
                  <a:srgbClr val="19233E"/>
                </a:solidFill>
                <a:latin typeface="Montserrat Medium"/>
              </a:rPr>
              <a:t>No visitors are allowed on school sites until further notice except for fully vaccinated:</a:t>
            </a:r>
          </a:p>
          <a:p>
            <a:pPr marL="573405" lvl="2" indent="-285750">
              <a:buFont typeface="Courier New" panose="020B0604020202020204" pitchFamily="34" charset="0"/>
              <a:buChar char="o"/>
            </a:pPr>
            <a:r>
              <a:rPr lang="en-US" sz="1400" dirty="0">
                <a:latin typeface="Montserrat Medium"/>
              </a:rPr>
              <a:t>workers or volunteers operating uniform shops and canteens</a:t>
            </a:r>
            <a:endParaRPr lang="en-US" sz="1400" dirty="0"/>
          </a:p>
          <a:p>
            <a:pPr marL="573405" lvl="2" indent="-285750">
              <a:buFont typeface="Courier New" panose="020B0604020202020204" pitchFamily="34" charset="0"/>
              <a:buChar char="o"/>
            </a:pPr>
            <a:r>
              <a:rPr lang="en-US" sz="1400" dirty="0">
                <a:latin typeface="Montserrat Medium"/>
              </a:rPr>
              <a:t>visitors supporting school operations and curriculum delivery</a:t>
            </a:r>
            <a:endParaRPr lang="en-US" sz="1400" dirty="0"/>
          </a:p>
          <a:p>
            <a:pPr marL="573405" lvl="2" indent="-285750">
              <a:buFont typeface="Courier New" panose="020B0604020202020204" pitchFamily="34" charset="0"/>
              <a:buChar char="o"/>
            </a:pPr>
            <a:r>
              <a:rPr lang="en-US" sz="1400" dirty="0">
                <a:latin typeface="Montserrat Medium"/>
              </a:rPr>
              <a:t>allied health partners for student wellbeing purposes.</a:t>
            </a:r>
          </a:p>
          <a:p>
            <a:pPr marL="573405" lvl="2" indent="-285750">
              <a:buFont typeface="Courier New" panose="020B0604020202020204" pitchFamily="34" charset="0"/>
              <a:buChar char="o"/>
            </a:pPr>
            <a:r>
              <a:rPr lang="en-US" sz="1400" b="1" i="1" dirty="0">
                <a:latin typeface="Montserrat Medium"/>
              </a:rPr>
              <a:t>At this stage our canteen will not be operational for the first four weeks. We will keep you posted as to when it will become operational.</a:t>
            </a:r>
            <a:endParaRPr lang="en-US" sz="1400" b="1" i="1" dirty="0"/>
          </a:p>
          <a:p>
            <a:pPr>
              <a:buFont typeface="Symbol" panose="020B0604020202020204" pitchFamily="34" charset="0"/>
              <a:buChar char="•"/>
            </a:pPr>
            <a:endParaRPr lang="en-AU" sz="1200" dirty="0"/>
          </a:p>
          <a:p>
            <a:pPr>
              <a:buFont typeface="Arial" panose="020B0604020202020204" pitchFamily="34" charset="0"/>
              <a:buChar char="•"/>
            </a:pPr>
            <a:endParaRPr lang="en-US" dirty="0"/>
          </a:p>
          <a:p>
            <a:pPr marL="573405" lvl="2" indent="-285750">
              <a:buFont typeface="Courier New" panose="020B0604020202020204" pitchFamily="34" charset="0"/>
              <a:buChar char="o"/>
            </a:pPr>
            <a:endParaRPr lang="en-US" sz="1400" dirty="0"/>
          </a:p>
          <a:p>
            <a:endParaRPr lang="en-US" sz="1600" dirty="0"/>
          </a:p>
        </p:txBody>
      </p:sp>
      <p:sp>
        <p:nvSpPr>
          <p:cNvPr id="3" name="Title 2">
            <a:extLst>
              <a:ext uri="{FF2B5EF4-FFF2-40B4-BE49-F238E27FC236}">
                <a16:creationId xmlns:a16="http://schemas.microsoft.com/office/drawing/2014/main" id="{CB3EE219-4A67-485F-8009-05A52AE1A532}"/>
              </a:ext>
            </a:extLst>
          </p:cNvPr>
          <p:cNvSpPr>
            <a:spLocks noGrp="1"/>
          </p:cNvSpPr>
          <p:nvPr>
            <p:ph type="title"/>
          </p:nvPr>
        </p:nvSpPr>
        <p:spPr>
          <a:xfrm>
            <a:off x="309581" y="823319"/>
            <a:ext cx="11483026" cy="498470"/>
          </a:xfrm>
        </p:spPr>
        <p:txBody>
          <a:bodyPr/>
          <a:lstStyle/>
          <a:p>
            <a:r>
              <a:rPr lang="en-US" b="0">
                <a:latin typeface="Montserrat"/>
              </a:rPr>
              <a:t>Visitors and activities</a:t>
            </a:r>
            <a:endParaRPr lang="en-US" b="0"/>
          </a:p>
        </p:txBody>
      </p:sp>
      <p:pic>
        <p:nvPicPr>
          <p:cNvPr id="5" name="Picture 5" descr="Icon&#10;&#10;Description automatically generated">
            <a:extLst>
              <a:ext uri="{FF2B5EF4-FFF2-40B4-BE49-F238E27FC236}">
                <a16:creationId xmlns:a16="http://schemas.microsoft.com/office/drawing/2014/main" id="{9DAD97EA-E0D2-4380-B19B-FCEF4170DB85}"/>
              </a:ext>
            </a:extLst>
          </p:cNvPr>
          <p:cNvPicPr>
            <a:picLocks noChangeAspect="1"/>
          </p:cNvPicPr>
          <p:nvPr/>
        </p:nvPicPr>
        <p:blipFill>
          <a:blip r:embed="rId3"/>
          <a:stretch>
            <a:fillRect/>
          </a:stretch>
        </p:blipFill>
        <p:spPr>
          <a:xfrm>
            <a:off x="533400" y="2498165"/>
            <a:ext cx="1981200" cy="1981200"/>
          </a:xfrm>
          <a:prstGeom prst="rect">
            <a:avLst/>
          </a:prstGeom>
        </p:spPr>
      </p:pic>
    </p:spTree>
    <p:extLst>
      <p:ext uri="{BB962C8B-B14F-4D97-AF65-F5344CB8AC3E}">
        <p14:creationId xmlns:p14="http://schemas.microsoft.com/office/powerpoint/2010/main" val="163441292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9A482-4E3F-419A-937A-986D06AEAC20}"/>
              </a:ext>
            </a:extLst>
          </p:cNvPr>
          <p:cNvSpPr>
            <a:spLocks noGrp="1"/>
          </p:cNvSpPr>
          <p:nvPr>
            <p:ph sz="quarter" idx="14"/>
          </p:nvPr>
        </p:nvSpPr>
        <p:spPr>
          <a:xfrm>
            <a:off x="2989245" y="1572446"/>
            <a:ext cx="8744241" cy="4030633"/>
          </a:xfrm>
        </p:spPr>
        <p:txBody>
          <a:bodyPr vert="horz" lIns="0" tIns="0" rIns="0" bIns="0" rtlCol="0" anchor="t">
            <a:noAutofit/>
          </a:bodyPr>
          <a:lstStyle/>
          <a:p>
            <a:pPr marL="285750" indent="-285750">
              <a:buFont typeface="Arial" panose="020B0604020202020204" pitchFamily="34" charset="0"/>
              <a:buChar char="•"/>
            </a:pPr>
            <a:r>
              <a:rPr lang="en-US" sz="1800" dirty="0">
                <a:latin typeface="Montserrat Medium"/>
              </a:rPr>
              <a:t>The department has </a:t>
            </a:r>
            <a:r>
              <a:rPr lang="en-US" sz="1800" dirty="0">
                <a:latin typeface="Montserrat Medium"/>
                <a:hlinkClick r:id="rId3"/>
              </a:rPr>
              <a:t>provided guidance</a:t>
            </a:r>
            <a:r>
              <a:rPr lang="en-US" sz="1800" dirty="0">
                <a:latin typeface="Montserrat Medium"/>
              </a:rPr>
              <a:t> to schools on assessing higher risk activities and applying appropriate safeguards.</a:t>
            </a:r>
          </a:p>
          <a:p>
            <a:pPr marL="285750" indent="-285750">
              <a:buFont typeface="Arial" panose="020B0604020202020204" pitchFamily="34" charset="0"/>
              <a:buChar char="•"/>
            </a:pPr>
            <a:r>
              <a:rPr lang="en-US" sz="1800" dirty="0">
                <a:latin typeface="Montserrat Medium"/>
              </a:rPr>
              <a:t>We will seek parental consent for participation in any extracurricular, outside of school hours or off-site activities – with appropriate safeguards in place.</a:t>
            </a:r>
          </a:p>
          <a:p>
            <a:pPr marL="285750" indent="-285750">
              <a:buChar char="•"/>
            </a:pPr>
            <a:r>
              <a:rPr lang="en-US" sz="1800" dirty="0">
                <a:latin typeface="Montserrat Medium"/>
              </a:rPr>
              <a:t>Sports and PDHPE activities like swimming carnivals may proceed provided COVID-19 guidelines are followed, such as:</a:t>
            </a:r>
            <a:endParaRPr lang="en-US" dirty="0"/>
          </a:p>
          <a:p>
            <a:pPr marL="574040" lvl="3" indent="-143510">
              <a:buFont typeface="Arial" pitchFamily="2" charset="77"/>
              <a:buChar char="•"/>
            </a:pPr>
            <a:r>
              <a:rPr lang="en-US" sz="1600" dirty="0">
                <a:latin typeface="Montserrat Medium"/>
              </a:rPr>
              <a:t>being held in a well-ventilated outdoor area</a:t>
            </a:r>
            <a:endParaRPr lang="en-US" sz="1600" dirty="0">
              <a:latin typeface="Montserrat Medium" pitchFamily="2" charset="77"/>
            </a:endParaRPr>
          </a:p>
          <a:p>
            <a:pPr marL="574040" lvl="3" indent="-143510">
              <a:buFont typeface="Arial" pitchFamily="2" charset="77"/>
              <a:buChar char="•"/>
            </a:pPr>
            <a:r>
              <a:rPr lang="en-US" sz="1600" dirty="0">
                <a:latin typeface="Montserrat Medium"/>
              </a:rPr>
              <a:t>reduced visitors</a:t>
            </a:r>
            <a:endParaRPr lang="en-US" sz="1600" dirty="0">
              <a:latin typeface="Montserrat Medium" pitchFamily="2" charset="77"/>
            </a:endParaRPr>
          </a:p>
          <a:p>
            <a:pPr marL="574040" lvl="3" indent="-143510">
              <a:buFont typeface="Arial" pitchFamily="2" charset="77"/>
              <a:buChar char="•"/>
            </a:pPr>
            <a:r>
              <a:rPr lang="en-US" sz="1600" dirty="0">
                <a:latin typeface="Montserrat Medium"/>
              </a:rPr>
              <a:t>non-contact adaptations (including avoiding high-fives/handshakes)</a:t>
            </a:r>
            <a:endParaRPr lang="en-US" sz="1600" dirty="0">
              <a:latin typeface="Montserrat Medium" pitchFamily="2" charset="77"/>
            </a:endParaRPr>
          </a:p>
          <a:p>
            <a:pPr marL="574040" lvl="3" indent="-143510">
              <a:buFont typeface="Arial" pitchFamily="2" charset="77"/>
              <a:buChar char="•"/>
            </a:pPr>
            <a:r>
              <a:rPr lang="en-US" sz="1600" dirty="0">
                <a:solidFill>
                  <a:srgbClr val="19233E"/>
                </a:solidFill>
                <a:latin typeface="Montserrat Medium"/>
              </a:rPr>
              <a:t>maintaining student cohorts.</a:t>
            </a:r>
          </a:p>
          <a:p>
            <a:pPr marL="285750" indent="-285750">
              <a:buChar char="•"/>
            </a:pPr>
            <a:endParaRPr lang="en-US" sz="1800" dirty="0">
              <a:solidFill>
                <a:srgbClr val="19233E"/>
              </a:solidFill>
            </a:endParaRPr>
          </a:p>
          <a:p>
            <a:pPr marL="285750" indent="-285750">
              <a:buChar char="•"/>
            </a:pPr>
            <a:endParaRPr lang="en-US" sz="1800" dirty="0">
              <a:solidFill>
                <a:srgbClr val="19233E"/>
              </a:solidFill>
            </a:endParaRPr>
          </a:p>
          <a:p>
            <a:pPr marL="285750" indent="-285750">
              <a:buChar char="•"/>
            </a:pPr>
            <a:endParaRPr lang="en-US" sz="1800" dirty="0">
              <a:solidFill>
                <a:srgbClr val="FF0000"/>
              </a:solidFill>
            </a:endParaRPr>
          </a:p>
          <a:p>
            <a:endParaRPr lang="en-US" sz="1800" dirty="0"/>
          </a:p>
          <a:p>
            <a:endParaRPr lang="en-US" dirty="0"/>
          </a:p>
          <a:p>
            <a:endParaRPr lang="en-US" dirty="0"/>
          </a:p>
        </p:txBody>
      </p:sp>
      <p:sp>
        <p:nvSpPr>
          <p:cNvPr id="3" name="Title 2">
            <a:extLst>
              <a:ext uri="{FF2B5EF4-FFF2-40B4-BE49-F238E27FC236}">
                <a16:creationId xmlns:a16="http://schemas.microsoft.com/office/drawing/2014/main" id="{CB3EE219-4A67-485F-8009-05A52AE1A532}"/>
              </a:ext>
            </a:extLst>
          </p:cNvPr>
          <p:cNvSpPr>
            <a:spLocks noGrp="1"/>
          </p:cNvSpPr>
          <p:nvPr>
            <p:ph type="title"/>
          </p:nvPr>
        </p:nvSpPr>
        <p:spPr>
          <a:xfrm>
            <a:off x="309581" y="765364"/>
            <a:ext cx="11483026" cy="498470"/>
          </a:xfrm>
        </p:spPr>
        <p:txBody>
          <a:bodyPr/>
          <a:lstStyle/>
          <a:p>
            <a:r>
              <a:rPr lang="en-US" b="0">
                <a:latin typeface="Montserrat"/>
              </a:rPr>
              <a:t>Visitors and activities (continued)</a:t>
            </a:r>
            <a:endParaRPr lang="en-US" b="0"/>
          </a:p>
        </p:txBody>
      </p:sp>
      <p:pic>
        <p:nvPicPr>
          <p:cNvPr id="4" name="Picture 3">
            <a:extLst>
              <a:ext uri="{FF2B5EF4-FFF2-40B4-BE49-F238E27FC236}">
                <a16:creationId xmlns:a16="http://schemas.microsoft.com/office/drawing/2014/main" id="{BA081243-C89D-47B5-A509-437617F246FA}"/>
              </a:ext>
            </a:extLst>
          </p:cNvPr>
          <p:cNvPicPr>
            <a:picLocks noChangeAspect="1"/>
          </p:cNvPicPr>
          <p:nvPr/>
        </p:nvPicPr>
        <p:blipFill>
          <a:blip r:embed="rId4"/>
          <a:stretch>
            <a:fillRect/>
          </a:stretch>
        </p:blipFill>
        <p:spPr>
          <a:xfrm>
            <a:off x="548425" y="2387153"/>
            <a:ext cx="2236363" cy="2236363"/>
          </a:xfrm>
          <a:prstGeom prst="rect">
            <a:avLst/>
          </a:prstGeom>
        </p:spPr>
      </p:pic>
    </p:spTree>
    <p:extLst>
      <p:ext uri="{BB962C8B-B14F-4D97-AF65-F5344CB8AC3E}">
        <p14:creationId xmlns:p14="http://schemas.microsoft.com/office/powerpoint/2010/main" val="32839372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2CE0994-5106-4073-86CF-9777CB591259}"/>
              </a:ext>
            </a:extLst>
          </p:cNvPr>
          <p:cNvSpPr/>
          <p:nvPr/>
        </p:nvSpPr>
        <p:spPr>
          <a:xfrm>
            <a:off x="447900" y="1817589"/>
            <a:ext cx="4090296" cy="385607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2" name="Content Placeholder 1">
            <a:extLst>
              <a:ext uri="{FF2B5EF4-FFF2-40B4-BE49-F238E27FC236}">
                <a16:creationId xmlns:a16="http://schemas.microsoft.com/office/drawing/2014/main" id="{096068BB-8CF4-4DB6-ACA4-41EB77F38146}"/>
              </a:ext>
            </a:extLst>
          </p:cNvPr>
          <p:cNvSpPr>
            <a:spLocks noGrp="1"/>
          </p:cNvSpPr>
          <p:nvPr>
            <p:ph sz="quarter" idx="14"/>
          </p:nvPr>
        </p:nvSpPr>
        <p:spPr>
          <a:xfrm>
            <a:off x="5012559" y="1817590"/>
            <a:ext cx="6783705" cy="4163736"/>
          </a:xfrm>
        </p:spPr>
        <p:txBody>
          <a:bodyPr vert="horz" lIns="0" tIns="0" rIns="0" bIns="0" rtlCol="0" anchor="t">
            <a:noAutofit/>
          </a:bodyPr>
          <a:lstStyle/>
          <a:p>
            <a:r>
              <a:rPr lang="en-AU" sz="2400" dirty="0">
                <a:solidFill>
                  <a:srgbClr val="19233E"/>
                </a:solidFill>
                <a:latin typeface="Montserrat Medium"/>
              </a:rPr>
              <a:t>I acknowledge that I am hosting this virtual assembly from the lands of the </a:t>
            </a:r>
            <a:r>
              <a:rPr lang="en-AU" sz="2400" dirty="0" err="1">
                <a:solidFill>
                  <a:srgbClr val="19233E"/>
                </a:solidFill>
                <a:latin typeface="Montserrat Medium"/>
              </a:rPr>
              <a:t>Darug</a:t>
            </a:r>
            <a:r>
              <a:rPr lang="en-AU" sz="2400" dirty="0">
                <a:solidFill>
                  <a:srgbClr val="19233E"/>
                </a:solidFill>
                <a:latin typeface="Montserrat Medium"/>
              </a:rPr>
              <a:t> People. I also acknowledge the Ongoing Custodians of the various lands on which you are all calling in from today and the Aboriginal and Torres Strait Islander people participating in this assembly and throughout our school community.</a:t>
            </a:r>
          </a:p>
        </p:txBody>
      </p:sp>
      <p:sp>
        <p:nvSpPr>
          <p:cNvPr id="3" name="Title 2">
            <a:extLst>
              <a:ext uri="{FF2B5EF4-FFF2-40B4-BE49-F238E27FC236}">
                <a16:creationId xmlns:a16="http://schemas.microsoft.com/office/drawing/2014/main" id="{D290F5CD-94F9-4520-A2C2-40FEEBF19F48}"/>
              </a:ext>
            </a:extLst>
          </p:cNvPr>
          <p:cNvSpPr>
            <a:spLocks noGrp="1"/>
          </p:cNvSpPr>
          <p:nvPr>
            <p:ph type="title"/>
          </p:nvPr>
        </p:nvSpPr>
        <p:spPr/>
        <p:txBody>
          <a:bodyPr/>
          <a:lstStyle/>
          <a:p>
            <a:r>
              <a:rPr lang="en-AU" b="0"/>
              <a:t>Acknowledgement of Country</a:t>
            </a:r>
          </a:p>
        </p:txBody>
      </p:sp>
    </p:spTree>
    <p:extLst>
      <p:ext uri="{BB962C8B-B14F-4D97-AF65-F5344CB8AC3E}">
        <p14:creationId xmlns:p14="http://schemas.microsoft.com/office/powerpoint/2010/main" val="212823002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9A482-4E3F-419A-937A-986D06AEAC20}"/>
              </a:ext>
            </a:extLst>
          </p:cNvPr>
          <p:cNvSpPr>
            <a:spLocks noGrp="1"/>
          </p:cNvSpPr>
          <p:nvPr>
            <p:ph sz="quarter" idx="14"/>
          </p:nvPr>
        </p:nvSpPr>
        <p:spPr>
          <a:xfrm>
            <a:off x="3636258" y="2091949"/>
            <a:ext cx="7887021" cy="4030633"/>
          </a:xfrm>
        </p:spPr>
        <p:txBody>
          <a:bodyPr vert="horz" lIns="0" tIns="0" rIns="0" bIns="0" rtlCol="0" anchor="t">
            <a:noAutofit/>
          </a:bodyPr>
          <a:lstStyle/>
          <a:p>
            <a:pPr marL="285750" indent="-285750">
              <a:buFont typeface="Arial,Sans-Serif" panose="020B0604020202020204" pitchFamily="34" charset="0"/>
              <a:buChar char="•"/>
            </a:pPr>
            <a:r>
              <a:rPr lang="en-US" sz="1800" dirty="0">
                <a:latin typeface="Montserrat Medium"/>
              </a:rPr>
              <a:t>We will aim to </a:t>
            </a:r>
            <a:r>
              <a:rPr lang="en-US" sz="1800" dirty="0" err="1">
                <a:latin typeface="Montserrat Medium"/>
              </a:rPr>
              <a:t>minimise</a:t>
            </a:r>
            <a:r>
              <a:rPr lang="en-US" sz="1800" dirty="0">
                <a:latin typeface="Montserrat Medium"/>
              </a:rPr>
              <a:t> opportunities for COVID-19 to spread by reducing interaction between students.</a:t>
            </a:r>
          </a:p>
          <a:p>
            <a:pPr marL="285750" indent="-285750">
              <a:buFont typeface="Arial,Sans-Serif" panose="020B0604020202020204" pitchFamily="34" charset="0"/>
              <a:buChar char="•"/>
            </a:pPr>
            <a:r>
              <a:rPr lang="en-US" sz="1800" b="1" dirty="0">
                <a:latin typeface="Montserrat Medium"/>
              </a:rPr>
              <a:t>Students and staff experiencing even the mildest COVID-like symptoms must stay at home (even if they have a negative rapid antigen test).</a:t>
            </a:r>
          </a:p>
          <a:p>
            <a:pPr marL="285750" indent="-285750">
              <a:buFont typeface="Arial,Sans-Serif" panose="020B0604020202020204" pitchFamily="34" charset="0"/>
              <a:buChar char="•"/>
            </a:pPr>
            <a:r>
              <a:rPr lang="en-US" sz="1800" dirty="0">
                <a:latin typeface="Montserrat Medium"/>
              </a:rPr>
              <a:t>Students will be kept in their year groups on school grounds, with staggered drop-off and pick-ups, break times, playground and canteen access.</a:t>
            </a:r>
          </a:p>
          <a:p>
            <a:pPr marL="285750" indent="-285750">
              <a:buFont typeface="Arial" panose="020B0604020202020204" pitchFamily="34" charset="0"/>
              <a:buChar char="•"/>
            </a:pPr>
            <a:endParaRPr lang="en-US" sz="1800" dirty="0">
              <a:solidFill>
                <a:srgbClr val="19233E"/>
              </a:solidFill>
              <a:latin typeface="Montserrat Medium"/>
            </a:endParaRPr>
          </a:p>
          <a:p>
            <a:endParaRPr lang="en-US" sz="1800" dirty="0"/>
          </a:p>
          <a:p>
            <a:endParaRPr lang="en-US" dirty="0"/>
          </a:p>
          <a:p>
            <a:endParaRPr lang="en-US" dirty="0"/>
          </a:p>
        </p:txBody>
      </p:sp>
      <p:sp>
        <p:nvSpPr>
          <p:cNvPr id="3" name="Title 2">
            <a:extLst>
              <a:ext uri="{FF2B5EF4-FFF2-40B4-BE49-F238E27FC236}">
                <a16:creationId xmlns:a16="http://schemas.microsoft.com/office/drawing/2014/main" id="{CB3EE219-4A67-485F-8009-05A52AE1A532}"/>
              </a:ext>
            </a:extLst>
          </p:cNvPr>
          <p:cNvSpPr>
            <a:spLocks noGrp="1"/>
          </p:cNvSpPr>
          <p:nvPr>
            <p:ph type="title"/>
          </p:nvPr>
        </p:nvSpPr>
        <p:spPr>
          <a:xfrm>
            <a:off x="309581" y="823319"/>
            <a:ext cx="11483026" cy="498470"/>
          </a:xfrm>
        </p:spPr>
        <p:txBody>
          <a:bodyPr/>
          <a:lstStyle/>
          <a:p>
            <a:r>
              <a:rPr lang="en-US" b="0" err="1">
                <a:latin typeface="Montserrat"/>
              </a:rPr>
              <a:t>Minimising</a:t>
            </a:r>
            <a:r>
              <a:rPr lang="en-US" b="0">
                <a:latin typeface="Montserrat"/>
              </a:rPr>
              <a:t> the spread</a:t>
            </a:r>
            <a:endParaRPr lang="en-US"/>
          </a:p>
        </p:txBody>
      </p:sp>
      <p:pic>
        <p:nvPicPr>
          <p:cNvPr id="5" name="Picture 5" descr="Icon&#10;&#10;Description automatically generated">
            <a:extLst>
              <a:ext uri="{FF2B5EF4-FFF2-40B4-BE49-F238E27FC236}">
                <a16:creationId xmlns:a16="http://schemas.microsoft.com/office/drawing/2014/main" id="{9DAD97EA-E0D2-4380-B19B-FCEF4170DB85}"/>
              </a:ext>
            </a:extLst>
          </p:cNvPr>
          <p:cNvPicPr>
            <a:picLocks noChangeAspect="1"/>
          </p:cNvPicPr>
          <p:nvPr/>
        </p:nvPicPr>
        <p:blipFill>
          <a:blip r:embed="rId3"/>
          <a:stretch>
            <a:fillRect/>
          </a:stretch>
        </p:blipFill>
        <p:spPr>
          <a:xfrm>
            <a:off x="533400" y="2498165"/>
            <a:ext cx="1981200" cy="1981200"/>
          </a:xfrm>
          <a:prstGeom prst="rect">
            <a:avLst/>
          </a:prstGeom>
        </p:spPr>
      </p:pic>
    </p:spTree>
    <p:extLst>
      <p:ext uri="{BB962C8B-B14F-4D97-AF65-F5344CB8AC3E}">
        <p14:creationId xmlns:p14="http://schemas.microsoft.com/office/powerpoint/2010/main" val="30792609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9A482-4E3F-419A-937A-986D06AEAC20}"/>
              </a:ext>
            </a:extLst>
          </p:cNvPr>
          <p:cNvSpPr>
            <a:spLocks noGrp="1"/>
          </p:cNvSpPr>
          <p:nvPr>
            <p:ph sz="quarter" idx="14"/>
          </p:nvPr>
        </p:nvSpPr>
        <p:spPr>
          <a:xfrm>
            <a:off x="3215151" y="1413683"/>
            <a:ext cx="8208901" cy="4030633"/>
          </a:xfrm>
        </p:spPr>
        <p:txBody>
          <a:bodyPr vert="horz" lIns="0" tIns="0" rIns="0" bIns="0" rtlCol="0" anchor="t">
            <a:noAutofit/>
          </a:bodyPr>
          <a:lstStyle/>
          <a:p>
            <a:pPr marL="285750" indent="-285750">
              <a:buFont typeface="Arial" panose="020B0604020202020204" pitchFamily="34" charset="0"/>
              <a:buChar char="•"/>
            </a:pPr>
            <a:r>
              <a:rPr lang="en-US" sz="1800" dirty="0">
                <a:solidFill>
                  <a:schemeClr val="tx1"/>
                </a:solidFill>
                <a:latin typeface="Montserrat Medium"/>
              </a:rPr>
              <a:t>We will implement the same </a:t>
            </a:r>
            <a:r>
              <a:rPr lang="en-US" sz="1800" dirty="0" err="1">
                <a:solidFill>
                  <a:schemeClr val="tx1"/>
                </a:solidFill>
                <a:latin typeface="Montserrat Medium"/>
              </a:rPr>
              <a:t>cohorting</a:t>
            </a:r>
            <a:r>
              <a:rPr lang="en-US" sz="1800" dirty="0">
                <a:solidFill>
                  <a:schemeClr val="tx1"/>
                </a:solidFill>
                <a:latin typeface="Montserrat Medium"/>
              </a:rPr>
              <a:t> measures as we did in Term 4 2021. Students will enter the school grounds via the front and back gate in the morning and will go directly to their allocated area. </a:t>
            </a:r>
          </a:p>
          <a:p>
            <a:pPr marL="285750" indent="-285750">
              <a:buFont typeface="Arial" panose="020B0604020202020204" pitchFamily="34" charset="0"/>
              <a:buChar char="•"/>
            </a:pPr>
            <a:r>
              <a:rPr lang="en-US" sz="1800" dirty="0">
                <a:solidFill>
                  <a:schemeClr val="tx1"/>
                </a:solidFill>
                <a:latin typeface="Montserrat Medium"/>
              </a:rPr>
              <a:t>Afternoons will be staggered. We will SMS you the procedure once we have it finalized.</a:t>
            </a:r>
          </a:p>
          <a:p>
            <a:pPr marL="285750" indent="-285750">
              <a:buFont typeface="Arial" panose="020B0604020202020204" pitchFamily="34" charset="0"/>
              <a:buChar char="•"/>
            </a:pPr>
            <a:r>
              <a:rPr lang="en-US" sz="1800" dirty="0">
                <a:solidFill>
                  <a:schemeClr val="tx1"/>
                </a:solidFill>
                <a:latin typeface="Montserrat Medium"/>
              </a:rPr>
              <a:t>We will continue to use best practice hygiene processes on school site.</a:t>
            </a:r>
          </a:p>
          <a:p>
            <a:pPr marL="285750" indent="-285750">
              <a:buFont typeface="Arial" panose="020B0604020202020204" pitchFamily="34" charset="0"/>
              <a:buChar char="•"/>
            </a:pPr>
            <a:r>
              <a:rPr lang="en-US" sz="1800" dirty="0">
                <a:solidFill>
                  <a:schemeClr val="tx1"/>
                </a:solidFill>
                <a:latin typeface="Montserrat Medium"/>
              </a:rPr>
              <a:t>Our enhanced cleaning practices will focus on 'high-touch' areas that students and staff move through regularly.</a:t>
            </a: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latin typeface="Montserrat Medium"/>
              </a:rPr>
              <a:t>We will continue to highlight physical distancing, maintaining 1.5 </a:t>
            </a:r>
            <a:r>
              <a:rPr lang="en-US" sz="1800" dirty="0" err="1">
                <a:solidFill>
                  <a:schemeClr val="tx1"/>
                </a:solidFill>
                <a:latin typeface="Montserrat Medium"/>
              </a:rPr>
              <a:t>metres</a:t>
            </a:r>
            <a:r>
              <a:rPr lang="en-US" sz="1800" dirty="0">
                <a:solidFill>
                  <a:schemeClr val="tx1"/>
                </a:solidFill>
                <a:latin typeface="Montserrat Medium"/>
              </a:rPr>
              <a:t> distance wherever possible.</a:t>
            </a:r>
          </a:p>
          <a:p>
            <a:pPr marL="285750" indent="-285750">
              <a:buChar char="•"/>
            </a:pPr>
            <a:r>
              <a:rPr lang="en-AU" sz="1800" dirty="0">
                <a:latin typeface="Montserrat Medium"/>
              </a:rPr>
              <a:t>All staff and essential visitors will continue to use the school’s QR code check-in. </a:t>
            </a:r>
            <a:endParaRPr lang="en-US" sz="1800" dirty="0">
              <a:latin typeface="Montserrat Medium"/>
            </a:endParaRPr>
          </a:p>
          <a:p>
            <a:pPr marL="285750" indent="-285750">
              <a:buChar char="•"/>
            </a:pPr>
            <a:endParaRPr lang="en-US" sz="1800" dirty="0"/>
          </a:p>
          <a:p>
            <a:endParaRPr lang="en-US" sz="1800" dirty="0"/>
          </a:p>
          <a:p>
            <a:endParaRPr lang="en-US" dirty="0"/>
          </a:p>
          <a:p>
            <a:endParaRPr lang="en-US" dirty="0"/>
          </a:p>
        </p:txBody>
      </p:sp>
      <p:sp>
        <p:nvSpPr>
          <p:cNvPr id="3" name="Title 2">
            <a:extLst>
              <a:ext uri="{FF2B5EF4-FFF2-40B4-BE49-F238E27FC236}">
                <a16:creationId xmlns:a16="http://schemas.microsoft.com/office/drawing/2014/main" id="{CB3EE219-4A67-485F-8009-05A52AE1A532}"/>
              </a:ext>
            </a:extLst>
          </p:cNvPr>
          <p:cNvSpPr>
            <a:spLocks noGrp="1"/>
          </p:cNvSpPr>
          <p:nvPr>
            <p:ph type="title"/>
          </p:nvPr>
        </p:nvSpPr>
        <p:spPr>
          <a:xfrm>
            <a:off x="309581" y="823319"/>
            <a:ext cx="11483026" cy="498470"/>
          </a:xfrm>
        </p:spPr>
        <p:txBody>
          <a:bodyPr/>
          <a:lstStyle/>
          <a:p>
            <a:r>
              <a:rPr lang="en-US" b="0" err="1">
                <a:latin typeface="Montserrat"/>
              </a:rPr>
              <a:t>Minimising</a:t>
            </a:r>
            <a:r>
              <a:rPr lang="en-US" b="0">
                <a:latin typeface="Montserrat"/>
              </a:rPr>
              <a:t> the spread (continued)</a:t>
            </a:r>
            <a:endParaRPr lang="en-US"/>
          </a:p>
        </p:txBody>
      </p:sp>
      <p:pic>
        <p:nvPicPr>
          <p:cNvPr id="5" name="Picture 5" descr="Icon&#10;&#10;Description automatically generated">
            <a:extLst>
              <a:ext uri="{FF2B5EF4-FFF2-40B4-BE49-F238E27FC236}">
                <a16:creationId xmlns:a16="http://schemas.microsoft.com/office/drawing/2014/main" id="{9DAD97EA-E0D2-4380-B19B-FCEF4170DB85}"/>
              </a:ext>
            </a:extLst>
          </p:cNvPr>
          <p:cNvPicPr>
            <a:picLocks noChangeAspect="1"/>
          </p:cNvPicPr>
          <p:nvPr/>
        </p:nvPicPr>
        <p:blipFill>
          <a:blip r:embed="rId3"/>
          <a:stretch>
            <a:fillRect/>
          </a:stretch>
        </p:blipFill>
        <p:spPr>
          <a:xfrm>
            <a:off x="533400" y="2498165"/>
            <a:ext cx="1981200" cy="1981200"/>
          </a:xfrm>
          <a:prstGeom prst="rect">
            <a:avLst/>
          </a:prstGeom>
        </p:spPr>
      </p:pic>
    </p:spTree>
    <p:extLst>
      <p:ext uri="{BB962C8B-B14F-4D97-AF65-F5344CB8AC3E}">
        <p14:creationId xmlns:p14="http://schemas.microsoft.com/office/powerpoint/2010/main" val="363549167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2BE97C-CA29-4620-B6A5-9B03FF242E3A}"/>
              </a:ext>
            </a:extLst>
          </p:cNvPr>
          <p:cNvSpPr>
            <a:spLocks noGrp="1"/>
          </p:cNvSpPr>
          <p:nvPr>
            <p:ph sz="quarter" idx="14"/>
          </p:nvPr>
        </p:nvSpPr>
        <p:spPr>
          <a:xfrm>
            <a:off x="622320" y="2075422"/>
            <a:ext cx="7703933" cy="4030633"/>
          </a:xfrm>
        </p:spPr>
        <p:txBody>
          <a:bodyPr vert="horz" lIns="0" tIns="0" rIns="0" bIns="0" rtlCol="0" anchor="t">
            <a:noAutofit/>
          </a:bodyPr>
          <a:lstStyle/>
          <a:p>
            <a:pPr marL="285750" indent="-285750">
              <a:buFont typeface="Arial" panose="020B0604020202020204" pitchFamily="34" charset="0"/>
              <a:buChar char="•"/>
            </a:pPr>
            <a:r>
              <a:rPr lang="en-US" sz="1800" dirty="0">
                <a:latin typeface="+mn-lt"/>
              </a:rPr>
              <a:t>If face-to-face learning is not possible, our school will be supported to start home learning through digital learning packages for short periods.</a:t>
            </a:r>
          </a:p>
          <a:p>
            <a:pPr marL="285750" indent="-285750">
              <a:buFont typeface="Arial" panose="020B0604020202020204" pitchFamily="34" charset="0"/>
              <a:buChar char="•"/>
            </a:pPr>
            <a:r>
              <a:rPr lang="en-US" sz="1800" dirty="0">
                <a:latin typeface="+mn-lt"/>
              </a:rPr>
              <a:t>Online learning and lessons have been developed by the department and will be shared online.</a:t>
            </a:r>
          </a:p>
          <a:p>
            <a:pPr marL="285750" indent="-285750">
              <a:buFont typeface="Arial" panose="020B0604020202020204" pitchFamily="34" charset="0"/>
              <a:buChar char="•"/>
            </a:pPr>
            <a:r>
              <a:rPr lang="en-US" sz="1800" dirty="0">
                <a:latin typeface="Montserrat Medium"/>
              </a:rPr>
              <a:t>Schools will have ongoing support for learning from home activities if required, and we will let you know when we can return to face-to-face learning. </a:t>
            </a:r>
          </a:p>
          <a:p>
            <a:pPr marL="285750" indent="-285750">
              <a:buFont typeface="Arial" panose="020B0604020202020204" pitchFamily="34" charset="0"/>
              <a:buChar char="•"/>
            </a:pPr>
            <a:r>
              <a:rPr lang="en-US" sz="1800" dirty="0">
                <a:solidFill>
                  <a:schemeClr val="tx1"/>
                </a:solidFill>
                <a:latin typeface="Montserrat Medium"/>
              </a:rPr>
              <a:t>Each stage will communicate to parents through either Google Classroom or See Saw app.</a:t>
            </a:r>
          </a:p>
          <a:p>
            <a:pPr marL="285750" indent="-285750">
              <a:buFont typeface="Arial" panose="020B0604020202020204" pitchFamily="34" charset="0"/>
              <a:buChar char="•"/>
            </a:pPr>
            <a:r>
              <a:rPr lang="en-US" sz="1800" dirty="0">
                <a:solidFill>
                  <a:schemeClr val="tx1"/>
                </a:solidFill>
                <a:latin typeface="Montserrat Medium"/>
              </a:rPr>
              <a:t>Whole school SMSs will be sent out when needed.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latin typeface="+mn-lt"/>
            </a:endParaRPr>
          </a:p>
          <a:p>
            <a:endParaRPr lang="en-US" sz="1800" dirty="0">
              <a:solidFill>
                <a:srgbClr val="FF0000"/>
              </a:solidFill>
              <a:latin typeface="+mn-lt"/>
            </a:endParaRPr>
          </a:p>
          <a:p>
            <a:endParaRPr lang="en-US" sz="1800" dirty="0">
              <a:solidFill>
                <a:srgbClr val="19233E"/>
              </a:solidFill>
              <a:latin typeface="+mn-lt"/>
            </a:endParaRPr>
          </a:p>
          <a:p>
            <a:endParaRPr lang="en-AU" sz="1800" dirty="0">
              <a:solidFill>
                <a:srgbClr val="19233E"/>
              </a:solidFill>
              <a:latin typeface="+mn-lt"/>
            </a:endParaRPr>
          </a:p>
          <a:p>
            <a:endParaRPr lang="en-AU" dirty="0"/>
          </a:p>
        </p:txBody>
      </p:sp>
      <p:sp>
        <p:nvSpPr>
          <p:cNvPr id="3" name="Title 2">
            <a:extLst>
              <a:ext uri="{FF2B5EF4-FFF2-40B4-BE49-F238E27FC236}">
                <a16:creationId xmlns:a16="http://schemas.microsoft.com/office/drawing/2014/main" id="{BA24289C-1261-4C65-A291-25ECED8BAD17}"/>
              </a:ext>
            </a:extLst>
          </p:cNvPr>
          <p:cNvSpPr>
            <a:spLocks noGrp="1"/>
          </p:cNvSpPr>
          <p:nvPr>
            <p:ph type="title"/>
          </p:nvPr>
        </p:nvSpPr>
        <p:spPr>
          <a:xfrm>
            <a:off x="316228" y="922773"/>
            <a:ext cx="11483026" cy="498470"/>
          </a:xfrm>
        </p:spPr>
        <p:txBody>
          <a:bodyPr/>
          <a:lstStyle/>
          <a:p>
            <a:r>
              <a:rPr lang="en-AU" b="0">
                <a:latin typeface="Montserrat"/>
              </a:rPr>
              <a:t>Digital learning packages</a:t>
            </a:r>
            <a:endParaRPr lang="en-AU">
              <a:latin typeface="Montserrat"/>
            </a:endParaRPr>
          </a:p>
        </p:txBody>
      </p:sp>
      <p:pic>
        <p:nvPicPr>
          <p:cNvPr id="5" name="Picture 4">
            <a:extLst>
              <a:ext uri="{FF2B5EF4-FFF2-40B4-BE49-F238E27FC236}">
                <a16:creationId xmlns:a16="http://schemas.microsoft.com/office/drawing/2014/main" id="{3F4DF487-19AD-43AB-8680-20249E9B7373}"/>
              </a:ext>
            </a:extLst>
          </p:cNvPr>
          <p:cNvPicPr>
            <a:picLocks noChangeAspect="1"/>
          </p:cNvPicPr>
          <p:nvPr/>
        </p:nvPicPr>
        <p:blipFill>
          <a:blip r:embed="rId3"/>
          <a:stretch>
            <a:fillRect/>
          </a:stretch>
        </p:blipFill>
        <p:spPr>
          <a:xfrm>
            <a:off x="8699739" y="2557717"/>
            <a:ext cx="2466243" cy="2434213"/>
          </a:xfrm>
          <a:prstGeom prst="rect">
            <a:avLst/>
          </a:prstGeom>
        </p:spPr>
      </p:pic>
    </p:spTree>
    <p:extLst>
      <p:ext uri="{BB962C8B-B14F-4D97-AF65-F5344CB8AC3E}">
        <p14:creationId xmlns:p14="http://schemas.microsoft.com/office/powerpoint/2010/main" val="211350421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2BE97C-CA29-4620-B6A5-9B03FF242E3A}"/>
              </a:ext>
            </a:extLst>
          </p:cNvPr>
          <p:cNvSpPr>
            <a:spLocks noGrp="1"/>
          </p:cNvSpPr>
          <p:nvPr>
            <p:ph sz="quarter" idx="14"/>
          </p:nvPr>
        </p:nvSpPr>
        <p:spPr>
          <a:xfrm>
            <a:off x="509431" y="1715589"/>
            <a:ext cx="9848822" cy="4030633"/>
          </a:xfrm>
        </p:spPr>
        <p:txBody>
          <a:bodyPr vert="horz" lIns="0" tIns="0" rIns="0" bIns="0" rtlCol="0" anchor="t">
            <a:noAutofit/>
          </a:bodyPr>
          <a:lstStyle/>
          <a:p>
            <a:r>
              <a:rPr lang="en-US" sz="1800" dirty="0">
                <a:latin typeface="+mn-lt"/>
              </a:rPr>
              <a:t>The following minimum expectations for delivering remote learning will help reduce disruptions for students:</a:t>
            </a:r>
            <a:endParaRPr lang="en-US" dirty="0"/>
          </a:p>
          <a:p>
            <a:pPr marL="285750" indent="-285750">
              <a:buFont typeface="Arial" panose="020B0604020202020204" pitchFamily="34" charset="0"/>
              <a:buChar char="•"/>
            </a:pPr>
            <a:endParaRPr lang="en-US" sz="1800" dirty="0">
              <a:latin typeface="+mn-lt"/>
            </a:endParaRPr>
          </a:p>
          <a:p>
            <a:pPr marL="285750" indent="-285750">
              <a:buChar char="•"/>
            </a:pPr>
            <a:endParaRPr lang="en-US" sz="1800" dirty="0">
              <a:solidFill>
                <a:srgbClr val="19233E"/>
              </a:solidFill>
              <a:latin typeface="+mn-lt"/>
            </a:endParaRPr>
          </a:p>
          <a:p>
            <a:pPr marL="285750" indent="-285750">
              <a:buChar char="•"/>
            </a:pPr>
            <a:endParaRPr lang="en-US" sz="1800" dirty="0">
              <a:solidFill>
                <a:srgbClr val="19233E"/>
              </a:solidFill>
              <a:latin typeface="+mn-lt"/>
            </a:endParaRPr>
          </a:p>
          <a:p>
            <a:endParaRPr lang="en-US" sz="1800" dirty="0">
              <a:solidFill>
                <a:srgbClr val="FF0000"/>
              </a:solidFill>
              <a:latin typeface="+mn-lt"/>
            </a:endParaRPr>
          </a:p>
          <a:p>
            <a:endParaRPr lang="en-US" sz="1800" dirty="0"/>
          </a:p>
          <a:p>
            <a:endParaRPr lang="en-AU" sz="1800" dirty="0"/>
          </a:p>
          <a:p>
            <a:endParaRPr lang="en-AU" dirty="0"/>
          </a:p>
        </p:txBody>
      </p:sp>
      <p:sp>
        <p:nvSpPr>
          <p:cNvPr id="3" name="Title 2">
            <a:extLst>
              <a:ext uri="{FF2B5EF4-FFF2-40B4-BE49-F238E27FC236}">
                <a16:creationId xmlns:a16="http://schemas.microsoft.com/office/drawing/2014/main" id="{BA24289C-1261-4C65-A291-25ECED8BAD17}"/>
              </a:ext>
            </a:extLst>
          </p:cNvPr>
          <p:cNvSpPr>
            <a:spLocks noGrp="1"/>
          </p:cNvSpPr>
          <p:nvPr>
            <p:ph type="title"/>
          </p:nvPr>
        </p:nvSpPr>
        <p:spPr>
          <a:xfrm>
            <a:off x="316228" y="922773"/>
            <a:ext cx="11483026" cy="498470"/>
          </a:xfrm>
        </p:spPr>
        <p:txBody>
          <a:bodyPr/>
          <a:lstStyle/>
          <a:p>
            <a:r>
              <a:rPr lang="en-AU" b="0" dirty="0">
                <a:latin typeface="Montserrat"/>
              </a:rPr>
              <a:t> Learning from home</a:t>
            </a:r>
            <a:endParaRPr lang="en-AU" dirty="0">
              <a:latin typeface="Montserrat"/>
            </a:endParaRPr>
          </a:p>
        </p:txBody>
      </p:sp>
      <p:pic>
        <p:nvPicPr>
          <p:cNvPr id="4" name="Picture 5" descr="Graphical user interface, text, application&#10;&#10;Description automatically generated">
            <a:extLst>
              <a:ext uri="{FF2B5EF4-FFF2-40B4-BE49-F238E27FC236}">
                <a16:creationId xmlns:a16="http://schemas.microsoft.com/office/drawing/2014/main" id="{6CBA20D0-2419-4B4B-8D4B-CD85562FEAC4}"/>
              </a:ext>
            </a:extLst>
          </p:cNvPr>
          <p:cNvPicPr>
            <a:picLocks noChangeAspect="1"/>
          </p:cNvPicPr>
          <p:nvPr/>
        </p:nvPicPr>
        <p:blipFill>
          <a:blip r:embed="rId3"/>
          <a:stretch>
            <a:fillRect/>
          </a:stretch>
        </p:blipFill>
        <p:spPr>
          <a:xfrm>
            <a:off x="822148" y="2599443"/>
            <a:ext cx="1304925" cy="1419225"/>
          </a:xfrm>
          <a:prstGeom prst="rect">
            <a:avLst/>
          </a:prstGeom>
        </p:spPr>
      </p:pic>
      <p:pic>
        <p:nvPicPr>
          <p:cNvPr id="7" name="Picture 7">
            <a:extLst>
              <a:ext uri="{FF2B5EF4-FFF2-40B4-BE49-F238E27FC236}">
                <a16:creationId xmlns:a16="http://schemas.microsoft.com/office/drawing/2014/main" id="{01BDEB20-AFA0-4D8A-A70C-E3895E93C572}"/>
              </a:ext>
            </a:extLst>
          </p:cNvPr>
          <p:cNvPicPr>
            <a:picLocks noChangeAspect="1"/>
          </p:cNvPicPr>
          <p:nvPr/>
        </p:nvPicPr>
        <p:blipFill>
          <a:blip r:embed="rId4"/>
          <a:stretch>
            <a:fillRect/>
          </a:stretch>
        </p:blipFill>
        <p:spPr>
          <a:xfrm>
            <a:off x="5435892" y="2587724"/>
            <a:ext cx="1238250" cy="1343025"/>
          </a:xfrm>
          <a:prstGeom prst="rect">
            <a:avLst/>
          </a:prstGeom>
        </p:spPr>
      </p:pic>
      <p:pic>
        <p:nvPicPr>
          <p:cNvPr id="8" name="Picture 8" descr="Graphical user interface, application&#10;&#10;Description automatically generated">
            <a:extLst>
              <a:ext uri="{FF2B5EF4-FFF2-40B4-BE49-F238E27FC236}">
                <a16:creationId xmlns:a16="http://schemas.microsoft.com/office/drawing/2014/main" id="{8920622C-1A43-4834-81DD-F49F9760EF45}"/>
              </a:ext>
            </a:extLst>
          </p:cNvPr>
          <p:cNvPicPr>
            <a:picLocks noChangeAspect="1"/>
          </p:cNvPicPr>
          <p:nvPr/>
        </p:nvPicPr>
        <p:blipFill>
          <a:blip r:embed="rId5"/>
          <a:stretch>
            <a:fillRect/>
          </a:stretch>
        </p:blipFill>
        <p:spPr>
          <a:xfrm>
            <a:off x="7670845" y="2589327"/>
            <a:ext cx="1266825" cy="1219200"/>
          </a:xfrm>
          <a:prstGeom prst="rect">
            <a:avLst/>
          </a:prstGeom>
        </p:spPr>
      </p:pic>
      <p:sp>
        <p:nvSpPr>
          <p:cNvPr id="11" name="Content Placeholder 1">
            <a:extLst>
              <a:ext uri="{FF2B5EF4-FFF2-40B4-BE49-F238E27FC236}">
                <a16:creationId xmlns:a16="http://schemas.microsoft.com/office/drawing/2014/main" id="{0E66BEEE-8D7A-465E-8A08-8E4061603999}"/>
              </a:ext>
            </a:extLst>
          </p:cNvPr>
          <p:cNvSpPr txBox="1">
            <a:spLocks/>
          </p:cNvSpPr>
          <p:nvPr/>
        </p:nvSpPr>
        <p:spPr>
          <a:xfrm>
            <a:off x="644714" y="4085581"/>
            <a:ext cx="1833713" cy="2187998"/>
          </a:xfrm>
          <a:prstGeom prst="rect">
            <a:avLst/>
          </a:prstGeom>
        </p:spPr>
        <p:txBody>
          <a:bodyPr vert="horz" lIns="0" tIns="0" rIns="0" bIns="0" rtlCol="0" anchor="t">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Montserrat Medium" pitchFamily="2" charset="77"/>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Montserrat Medium" pitchFamily="2" charset="77"/>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Montserrat Medium" pitchFamily="2" charset="77"/>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Montserrat Light" pitchFamily="2" charset="77"/>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2"/>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har char="•"/>
            </a:pPr>
            <a:r>
              <a:rPr lang="en-US" dirty="0">
                <a:latin typeface="+mn-lt"/>
              </a:rPr>
              <a:t>Existing program/lessons to be adapted into an online format in a student-</a:t>
            </a:r>
            <a:r>
              <a:rPr lang="en-US" dirty="0" err="1">
                <a:latin typeface="+mn-lt"/>
              </a:rPr>
              <a:t>centred</a:t>
            </a:r>
            <a:r>
              <a:rPr lang="en-US" dirty="0">
                <a:latin typeface="+mn-lt"/>
              </a:rPr>
              <a:t> way.</a:t>
            </a:r>
            <a:endParaRPr lang="en-US" dirty="0"/>
          </a:p>
          <a:p>
            <a:pPr marL="285750" indent="-285750">
              <a:buFont typeface="Arial" panose="020B0604020202020204" pitchFamily="34" charset="0"/>
              <a:buChar char="•"/>
            </a:pPr>
            <a:endParaRPr lang="en-US" sz="1800" dirty="0">
              <a:latin typeface="+mn-lt"/>
            </a:endParaRPr>
          </a:p>
          <a:p>
            <a:pPr marL="285750" indent="-285750">
              <a:buFont typeface="Arial" panose="020B0604020202020204" pitchFamily="34" charset="0"/>
              <a:buChar char="•"/>
            </a:pPr>
            <a:endParaRPr lang="en-US" sz="1800" dirty="0">
              <a:solidFill>
                <a:srgbClr val="19233E"/>
              </a:solidFill>
              <a:latin typeface="+mn-lt"/>
            </a:endParaRPr>
          </a:p>
          <a:p>
            <a:pPr marL="285750" indent="-285750">
              <a:buFont typeface="Arial" panose="020B0604020202020204" pitchFamily="34" charset="0"/>
              <a:buChar char="•"/>
            </a:pPr>
            <a:endParaRPr lang="en-US" sz="1800" dirty="0">
              <a:solidFill>
                <a:srgbClr val="19233E"/>
              </a:solidFill>
              <a:latin typeface="+mn-lt"/>
            </a:endParaRPr>
          </a:p>
          <a:p>
            <a:endParaRPr lang="en-US" sz="1800" dirty="0">
              <a:solidFill>
                <a:srgbClr val="FF0000"/>
              </a:solidFill>
              <a:latin typeface="+mn-lt"/>
            </a:endParaRPr>
          </a:p>
          <a:p>
            <a:endParaRPr lang="en-US" sz="1800" dirty="0"/>
          </a:p>
          <a:p>
            <a:endParaRPr lang="en-AU" sz="1800" dirty="0"/>
          </a:p>
          <a:p>
            <a:endParaRPr lang="en-AU" dirty="0"/>
          </a:p>
        </p:txBody>
      </p:sp>
      <p:sp>
        <p:nvSpPr>
          <p:cNvPr id="15" name="Content Placeholder 1">
            <a:extLst>
              <a:ext uri="{FF2B5EF4-FFF2-40B4-BE49-F238E27FC236}">
                <a16:creationId xmlns:a16="http://schemas.microsoft.com/office/drawing/2014/main" id="{DF97C920-B812-43DB-9349-7A4879C9E722}"/>
              </a:ext>
            </a:extLst>
          </p:cNvPr>
          <p:cNvSpPr txBox="1">
            <a:spLocks/>
          </p:cNvSpPr>
          <p:nvPr/>
        </p:nvSpPr>
        <p:spPr>
          <a:xfrm>
            <a:off x="2672664" y="4086624"/>
            <a:ext cx="2327600" cy="2298273"/>
          </a:xfrm>
          <a:prstGeom prst="rect">
            <a:avLst/>
          </a:prstGeom>
        </p:spPr>
        <p:txBody>
          <a:bodyPr vert="horz" lIns="0" tIns="0" rIns="0" bIns="0" rtlCol="0" anchor="t">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Montserrat Medium" pitchFamily="2" charset="77"/>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Montserrat Medium" pitchFamily="2" charset="77"/>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Montserrat Medium" pitchFamily="2" charset="77"/>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Montserrat Light" pitchFamily="2" charset="77"/>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2"/>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har char="•"/>
            </a:pPr>
            <a:r>
              <a:rPr lang="en-US" dirty="0">
                <a:latin typeface="Montserrat Medium"/>
              </a:rPr>
              <a:t>Daily check-ins with all students from our Check in Team.</a:t>
            </a:r>
            <a:endParaRPr lang="en-US" dirty="0"/>
          </a:p>
          <a:p>
            <a:pPr marL="285750" indent="-285750">
              <a:buChar char="•"/>
            </a:pPr>
            <a:endParaRPr lang="en-US" dirty="0">
              <a:solidFill>
                <a:srgbClr val="19233E"/>
              </a:solidFill>
              <a:highlight>
                <a:srgbClr val="FFFF00"/>
              </a:highlight>
              <a:latin typeface="+mn-lt"/>
            </a:endParaRPr>
          </a:p>
          <a:p>
            <a:pPr marL="285750" indent="-285750">
              <a:buFont typeface="Arial" panose="020B0604020202020204" pitchFamily="34" charset="0"/>
              <a:buChar char="•"/>
            </a:pPr>
            <a:endParaRPr lang="en-US" sz="1800" dirty="0">
              <a:solidFill>
                <a:srgbClr val="19233E"/>
              </a:solidFill>
              <a:latin typeface="+mn-lt"/>
            </a:endParaRPr>
          </a:p>
          <a:p>
            <a:pPr marL="285750" indent="-285750">
              <a:buChar char="•"/>
            </a:pPr>
            <a:endParaRPr lang="en-US" sz="1800" dirty="0">
              <a:solidFill>
                <a:srgbClr val="19233E"/>
              </a:solidFill>
              <a:latin typeface="+mn-lt"/>
            </a:endParaRPr>
          </a:p>
          <a:p>
            <a:pPr marL="285750" indent="-285750">
              <a:buChar char="•"/>
            </a:pPr>
            <a:endParaRPr lang="en-US" sz="1800" dirty="0"/>
          </a:p>
          <a:p>
            <a:endParaRPr lang="en-US" sz="1800" dirty="0">
              <a:solidFill>
                <a:srgbClr val="FF0000"/>
              </a:solidFill>
            </a:endParaRPr>
          </a:p>
          <a:p>
            <a:endParaRPr lang="en-US" sz="1800" dirty="0"/>
          </a:p>
          <a:p>
            <a:endParaRPr lang="en-AU" sz="1800" dirty="0"/>
          </a:p>
          <a:p>
            <a:endParaRPr lang="en-AU" dirty="0"/>
          </a:p>
        </p:txBody>
      </p:sp>
      <p:sp>
        <p:nvSpPr>
          <p:cNvPr id="16" name="Content Placeholder 1">
            <a:extLst>
              <a:ext uri="{FF2B5EF4-FFF2-40B4-BE49-F238E27FC236}">
                <a16:creationId xmlns:a16="http://schemas.microsoft.com/office/drawing/2014/main" id="{43565F7B-5B46-4546-8A6B-01A17D0B637D}"/>
              </a:ext>
            </a:extLst>
          </p:cNvPr>
          <p:cNvSpPr txBox="1">
            <a:spLocks/>
          </p:cNvSpPr>
          <p:nvPr/>
        </p:nvSpPr>
        <p:spPr>
          <a:xfrm>
            <a:off x="5097811" y="4086623"/>
            <a:ext cx="1916783" cy="1963357"/>
          </a:xfrm>
          <a:prstGeom prst="rect">
            <a:avLst/>
          </a:prstGeom>
        </p:spPr>
        <p:txBody>
          <a:bodyPr vert="horz" lIns="0" tIns="0" rIns="0" bIns="0" rtlCol="0" anchor="t">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Montserrat Medium" pitchFamily="2" charset="77"/>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Montserrat Medium" pitchFamily="2" charset="77"/>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Montserrat Medium" pitchFamily="2" charset="77"/>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Montserrat Light" pitchFamily="2" charset="77"/>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2"/>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har char="•"/>
            </a:pPr>
            <a:r>
              <a:rPr lang="en-US">
                <a:latin typeface="Montserrat Medium"/>
              </a:rPr>
              <a:t>Updated training for delivering learning online to be provided to teachers on the school staff development day.</a:t>
            </a:r>
            <a:endParaRPr lang="en-US">
              <a:solidFill>
                <a:srgbClr val="19233E"/>
              </a:solidFill>
              <a:latin typeface="+mn-lt"/>
            </a:endParaRPr>
          </a:p>
          <a:p>
            <a:pPr marL="285750" indent="-285750">
              <a:buFont typeface="Arial" panose="020B0604020202020204" pitchFamily="34" charset="0"/>
              <a:buChar char="•"/>
            </a:pPr>
            <a:endParaRPr lang="en-US" sz="1800">
              <a:solidFill>
                <a:srgbClr val="19233E"/>
              </a:solidFill>
              <a:latin typeface="+mn-lt"/>
            </a:endParaRPr>
          </a:p>
          <a:p>
            <a:pPr marL="285750" indent="-285750">
              <a:buChar char="•"/>
            </a:pPr>
            <a:endParaRPr lang="en-US" sz="1800">
              <a:solidFill>
                <a:srgbClr val="19233E"/>
              </a:solidFill>
              <a:latin typeface="+mn-lt"/>
            </a:endParaRPr>
          </a:p>
          <a:p>
            <a:pPr marL="285750" indent="-285750">
              <a:buChar char="•"/>
            </a:pPr>
            <a:endParaRPr lang="en-US" sz="1800"/>
          </a:p>
          <a:p>
            <a:endParaRPr lang="en-US" sz="1800">
              <a:solidFill>
                <a:srgbClr val="FF0000"/>
              </a:solidFill>
            </a:endParaRPr>
          </a:p>
          <a:p>
            <a:endParaRPr lang="en-US" sz="1800"/>
          </a:p>
          <a:p>
            <a:endParaRPr lang="en-AU" sz="1800"/>
          </a:p>
          <a:p>
            <a:endParaRPr lang="en-AU"/>
          </a:p>
        </p:txBody>
      </p:sp>
      <p:sp>
        <p:nvSpPr>
          <p:cNvPr id="17" name="Content Placeholder 1">
            <a:extLst>
              <a:ext uri="{FF2B5EF4-FFF2-40B4-BE49-F238E27FC236}">
                <a16:creationId xmlns:a16="http://schemas.microsoft.com/office/drawing/2014/main" id="{A710CA6A-5B78-407D-8A84-15728AF6B9BD}"/>
              </a:ext>
            </a:extLst>
          </p:cNvPr>
          <p:cNvSpPr txBox="1">
            <a:spLocks/>
          </p:cNvSpPr>
          <p:nvPr/>
        </p:nvSpPr>
        <p:spPr>
          <a:xfrm>
            <a:off x="7297671" y="4040239"/>
            <a:ext cx="1916783" cy="1963357"/>
          </a:xfrm>
          <a:prstGeom prst="rect">
            <a:avLst/>
          </a:prstGeom>
        </p:spPr>
        <p:txBody>
          <a:bodyPr vert="horz" lIns="0" tIns="0" rIns="0" bIns="0" rtlCol="0" anchor="t">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Montserrat Medium" pitchFamily="2" charset="77"/>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Montserrat Medium" pitchFamily="2" charset="77"/>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Montserrat Medium" pitchFamily="2" charset="77"/>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Montserrat Light" pitchFamily="2" charset="77"/>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2"/>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har char="•"/>
            </a:pPr>
            <a:r>
              <a:rPr lang="en-US">
                <a:latin typeface="Montserrat Medium"/>
              </a:rPr>
              <a:t>Schools to record and monitor attendance both online and offline.</a:t>
            </a:r>
            <a:endParaRPr lang="en-US">
              <a:solidFill>
                <a:srgbClr val="19233E"/>
              </a:solidFill>
              <a:latin typeface="+mn-lt"/>
            </a:endParaRPr>
          </a:p>
          <a:p>
            <a:pPr marL="285750" indent="-285750">
              <a:buChar char="•"/>
            </a:pPr>
            <a:endParaRPr lang="en-US" sz="1800">
              <a:solidFill>
                <a:srgbClr val="19233E"/>
              </a:solidFill>
              <a:latin typeface="+mn-lt"/>
            </a:endParaRPr>
          </a:p>
          <a:p>
            <a:pPr marL="285750" indent="-285750">
              <a:buChar char="•"/>
            </a:pPr>
            <a:endParaRPr lang="en-US" sz="1800"/>
          </a:p>
          <a:p>
            <a:endParaRPr lang="en-US" sz="1800">
              <a:solidFill>
                <a:srgbClr val="FF0000"/>
              </a:solidFill>
            </a:endParaRPr>
          </a:p>
          <a:p>
            <a:endParaRPr lang="en-US" sz="1800"/>
          </a:p>
          <a:p>
            <a:endParaRPr lang="en-AU" sz="1800"/>
          </a:p>
          <a:p>
            <a:endParaRPr lang="en-AU"/>
          </a:p>
        </p:txBody>
      </p:sp>
      <p:sp>
        <p:nvSpPr>
          <p:cNvPr id="18" name="Content Placeholder 1">
            <a:extLst>
              <a:ext uri="{FF2B5EF4-FFF2-40B4-BE49-F238E27FC236}">
                <a16:creationId xmlns:a16="http://schemas.microsoft.com/office/drawing/2014/main" id="{8F2D4834-0BD5-49F5-8A34-E58817675D28}"/>
              </a:ext>
            </a:extLst>
          </p:cNvPr>
          <p:cNvSpPr txBox="1">
            <a:spLocks/>
          </p:cNvSpPr>
          <p:nvPr/>
        </p:nvSpPr>
        <p:spPr>
          <a:xfrm>
            <a:off x="9463830" y="4006935"/>
            <a:ext cx="1916783" cy="1963357"/>
          </a:xfrm>
          <a:prstGeom prst="rect">
            <a:avLst/>
          </a:prstGeom>
        </p:spPr>
        <p:txBody>
          <a:bodyPr vert="horz" lIns="0" tIns="0" rIns="0" bIns="0" rtlCol="0" anchor="t">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Montserrat Medium" pitchFamily="2" charset="77"/>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Montserrat Medium" pitchFamily="2" charset="77"/>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Montserrat Medium" pitchFamily="2" charset="77"/>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Montserrat Light" pitchFamily="2" charset="77"/>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2"/>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har char="•"/>
            </a:pPr>
            <a:r>
              <a:rPr lang="en-US" dirty="0">
                <a:latin typeface="Montserrat Medium"/>
              </a:rPr>
              <a:t>Schools to ensure students have access to the internet and internet-enabled devices with Teams and Zoom.</a:t>
            </a:r>
            <a:endParaRPr lang="en-US" dirty="0">
              <a:solidFill>
                <a:srgbClr val="19233E"/>
              </a:solidFill>
              <a:latin typeface="+mn-lt"/>
            </a:endParaRPr>
          </a:p>
          <a:p>
            <a:pPr marL="285750" indent="-285750">
              <a:buChar char="•"/>
            </a:pPr>
            <a:endParaRPr lang="en-US" sz="1800" dirty="0">
              <a:solidFill>
                <a:srgbClr val="19233E"/>
              </a:solidFill>
              <a:latin typeface="+mn-lt"/>
            </a:endParaRPr>
          </a:p>
          <a:p>
            <a:pPr marL="285750" indent="-285750">
              <a:buChar char="•"/>
            </a:pPr>
            <a:endParaRPr lang="en-US" sz="1800" dirty="0"/>
          </a:p>
          <a:p>
            <a:endParaRPr lang="en-US" sz="1800" dirty="0">
              <a:solidFill>
                <a:srgbClr val="FF0000"/>
              </a:solidFill>
            </a:endParaRPr>
          </a:p>
          <a:p>
            <a:endParaRPr lang="en-US" sz="1800" dirty="0"/>
          </a:p>
          <a:p>
            <a:endParaRPr lang="en-AU" sz="1800" dirty="0"/>
          </a:p>
          <a:p>
            <a:endParaRPr lang="en-AU" dirty="0"/>
          </a:p>
        </p:txBody>
      </p:sp>
      <p:pic>
        <p:nvPicPr>
          <p:cNvPr id="10" name="Picture 11" descr="Graphical user interface, application, Teams&#10;&#10;Description automatically generated">
            <a:extLst>
              <a:ext uri="{FF2B5EF4-FFF2-40B4-BE49-F238E27FC236}">
                <a16:creationId xmlns:a16="http://schemas.microsoft.com/office/drawing/2014/main" id="{15B9DF5E-E76C-480E-AADE-5C632CFD4B00}"/>
              </a:ext>
            </a:extLst>
          </p:cNvPr>
          <p:cNvPicPr>
            <a:picLocks noChangeAspect="1"/>
          </p:cNvPicPr>
          <p:nvPr/>
        </p:nvPicPr>
        <p:blipFill>
          <a:blip r:embed="rId6"/>
          <a:stretch>
            <a:fillRect/>
          </a:stretch>
        </p:blipFill>
        <p:spPr>
          <a:xfrm>
            <a:off x="3259028" y="2598682"/>
            <a:ext cx="1285875" cy="1371600"/>
          </a:xfrm>
          <a:prstGeom prst="rect">
            <a:avLst/>
          </a:prstGeom>
        </p:spPr>
      </p:pic>
      <p:pic>
        <p:nvPicPr>
          <p:cNvPr id="6" name="Picture 8" descr="Graphical user interface, application&#10;&#10;Description automatically generated">
            <a:extLst>
              <a:ext uri="{FF2B5EF4-FFF2-40B4-BE49-F238E27FC236}">
                <a16:creationId xmlns:a16="http://schemas.microsoft.com/office/drawing/2014/main" id="{4C03D86D-4A42-4842-A4D0-E25F5465D693}"/>
              </a:ext>
            </a:extLst>
          </p:cNvPr>
          <p:cNvPicPr>
            <a:picLocks noChangeAspect="1"/>
          </p:cNvPicPr>
          <p:nvPr/>
        </p:nvPicPr>
        <p:blipFill>
          <a:blip r:embed="rId7"/>
          <a:stretch>
            <a:fillRect/>
          </a:stretch>
        </p:blipFill>
        <p:spPr>
          <a:xfrm>
            <a:off x="9718291" y="2575691"/>
            <a:ext cx="1275365" cy="1411014"/>
          </a:xfrm>
          <a:prstGeom prst="rect">
            <a:avLst/>
          </a:prstGeom>
        </p:spPr>
      </p:pic>
    </p:spTree>
    <p:extLst>
      <p:ext uri="{BB962C8B-B14F-4D97-AF65-F5344CB8AC3E}">
        <p14:creationId xmlns:p14="http://schemas.microsoft.com/office/powerpoint/2010/main" val="106395741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72ED63-0EDD-4FF1-9CB3-85424BF0566A}"/>
              </a:ext>
            </a:extLst>
          </p:cNvPr>
          <p:cNvSpPr>
            <a:spLocks noGrp="1"/>
          </p:cNvSpPr>
          <p:nvPr>
            <p:ph sz="quarter" idx="14"/>
          </p:nvPr>
        </p:nvSpPr>
        <p:spPr>
          <a:xfrm>
            <a:off x="4212519" y="1985496"/>
            <a:ext cx="7231914" cy="4030633"/>
          </a:xfrm>
        </p:spPr>
        <p:txBody>
          <a:bodyPr vert="horz" lIns="0" tIns="0" rIns="0" bIns="0" rtlCol="0" anchor="t">
            <a:noAutofit/>
          </a:bodyPr>
          <a:lstStyle/>
          <a:p>
            <a:pPr defTabSz="457173"/>
            <a:r>
              <a:rPr lang="en-US" sz="1800" dirty="0">
                <a:latin typeface="+mn-lt"/>
              </a:rPr>
              <a:t>Outside of school hours care, vacation care settings and preschools operating on school sites will follow the same COVID-smart guidelines as public schools including:</a:t>
            </a:r>
            <a:endParaRPr lang="en-US" dirty="0"/>
          </a:p>
          <a:p>
            <a:pPr marL="285750" indent="-285750" defTabSz="457173">
              <a:buFont typeface="Courier New" panose="020B0604020202020204" pitchFamily="34" charset="0"/>
              <a:buChar char="o"/>
            </a:pPr>
            <a:r>
              <a:rPr lang="en-US" sz="1800" dirty="0">
                <a:latin typeface="+mn-lt"/>
              </a:rPr>
              <a:t>Twice weekly RAT testing for students and staff is encouraged</a:t>
            </a:r>
            <a:endParaRPr lang="en-US" dirty="0"/>
          </a:p>
          <a:p>
            <a:pPr marL="285750" indent="-285750" defTabSz="457173">
              <a:buFont typeface="Courier New" panose="020B0604020202020204" pitchFamily="34" charset="0"/>
              <a:buChar char="o"/>
            </a:pPr>
            <a:r>
              <a:rPr lang="en-US" sz="1800" dirty="0">
                <a:latin typeface="Montserrat Medium"/>
              </a:rPr>
              <a:t>All staff are required to be fully vaccinated including having their booster when eligible. </a:t>
            </a:r>
            <a:endParaRPr lang="en-US" sz="1800" dirty="0"/>
          </a:p>
          <a:p>
            <a:r>
              <a:rPr lang="en-US" sz="1800" dirty="0">
                <a:solidFill>
                  <a:srgbClr val="FF0000"/>
                </a:solidFill>
                <a:latin typeface="+mn-lt"/>
              </a:rPr>
              <a:t>Parents and </a:t>
            </a:r>
            <a:r>
              <a:rPr lang="en-US" sz="1800" dirty="0" err="1">
                <a:solidFill>
                  <a:srgbClr val="FF0000"/>
                </a:solidFill>
                <a:latin typeface="+mn-lt"/>
              </a:rPr>
              <a:t>carers</a:t>
            </a:r>
            <a:r>
              <a:rPr lang="en-US" sz="1800" dirty="0">
                <a:solidFill>
                  <a:srgbClr val="FF0000"/>
                </a:solidFill>
                <a:latin typeface="+mn-lt"/>
              </a:rPr>
              <a:t> are not to enter school grounds and are to follow Cubby </a:t>
            </a:r>
            <a:r>
              <a:rPr lang="en-US" sz="1800" dirty="0" err="1">
                <a:solidFill>
                  <a:srgbClr val="FF0000"/>
                </a:solidFill>
                <a:latin typeface="+mn-lt"/>
              </a:rPr>
              <a:t>Oosh’s</a:t>
            </a:r>
            <a:r>
              <a:rPr lang="en-US" sz="1800" dirty="0">
                <a:solidFill>
                  <a:srgbClr val="FF0000"/>
                </a:solidFill>
                <a:latin typeface="+mn-lt"/>
              </a:rPr>
              <a:t> procedures.</a:t>
            </a:r>
          </a:p>
          <a:p>
            <a:endParaRPr lang="en-US" sz="1800" dirty="0">
              <a:solidFill>
                <a:srgbClr val="19233E"/>
              </a:solidFill>
              <a:latin typeface="+mn-lt"/>
            </a:endParaRPr>
          </a:p>
          <a:p>
            <a:endParaRPr lang="en-AU" sz="1800" dirty="0">
              <a:solidFill>
                <a:srgbClr val="19233E"/>
              </a:solidFill>
              <a:latin typeface="+mn-lt"/>
            </a:endParaRPr>
          </a:p>
          <a:p>
            <a:endParaRPr lang="en-AU" dirty="0"/>
          </a:p>
        </p:txBody>
      </p:sp>
      <p:sp>
        <p:nvSpPr>
          <p:cNvPr id="3" name="Title 2">
            <a:extLst>
              <a:ext uri="{FF2B5EF4-FFF2-40B4-BE49-F238E27FC236}">
                <a16:creationId xmlns:a16="http://schemas.microsoft.com/office/drawing/2014/main" id="{81CBCB84-A1C1-4805-A7CD-387F6ABE9B33}"/>
              </a:ext>
            </a:extLst>
          </p:cNvPr>
          <p:cNvSpPr>
            <a:spLocks noGrp="1"/>
          </p:cNvSpPr>
          <p:nvPr>
            <p:ph type="title"/>
          </p:nvPr>
        </p:nvSpPr>
        <p:spPr>
          <a:xfrm>
            <a:off x="354405" y="841592"/>
            <a:ext cx="11483026" cy="498470"/>
          </a:xfrm>
        </p:spPr>
        <p:txBody>
          <a:bodyPr/>
          <a:lstStyle/>
          <a:p>
            <a:r>
              <a:rPr lang="en-AU" b="0" dirty="0">
                <a:latin typeface="Montserrat"/>
              </a:rPr>
              <a:t>Preschool and outside of school hours care </a:t>
            </a:r>
            <a:br>
              <a:rPr lang="en-AU" b="0" dirty="0">
                <a:latin typeface="Montserrat"/>
              </a:rPr>
            </a:br>
            <a:endParaRPr lang="en-AU" dirty="0">
              <a:latin typeface="Montserrat"/>
            </a:endParaRPr>
          </a:p>
        </p:txBody>
      </p:sp>
      <p:pic>
        <p:nvPicPr>
          <p:cNvPr id="4" name="Picture 5" descr="A picture containing venn diagram&#10;&#10;Description automatically generated">
            <a:extLst>
              <a:ext uri="{FF2B5EF4-FFF2-40B4-BE49-F238E27FC236}">
                <a16:creationId xmlns:a16="http://schemas.microsoft.com/office/drawing/2014/main" id="{CFAEA668-545C-469B-B2F2-E88EF91379D1}"/>
              </a:ext>
            </a:extLst>
          </p:cNvPr>
          <p:cNvPicPr>
            <a:picLocks noChangeAspect="1"/>
          </p:cNvPicPr>
          <p:nvPr/>
        </p:nvPicPr>
        <p:blipFill>
          <a:blip r:embed="rId3"/>
          <a:stretch>
            <a:fillRect/>
          </a:stretch>
        </p:blipFill>
        <p:spPr>
          <a:xfrm>
            <a:off x="714748" y="2667187"/>
            <a:ext cx="2724150" cy="2838450"/>
          </a:xfrm>
          <a:prstGeom prst="rect">
            <a:avLst/>
          </a:prstGeom>
        </p:spPr>
      </p:pic>
    </p:spTree>
    <p:extLst>
      <p:ext uri="{BB962C8B-B14F-4D97-AF65-F5344CB8AC3E}">
        <p14:creationId xmlns:p14="http://schemas.microsoft.com/office/powerpoint/2010/main" val="12247904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27DA0E-B326-47C6-A816-3F8AF5D6ACA5}"/>
              </a:ext>
            </a:extLst>
          </p:cNvPr>
          <p:cNvSpPr>
            <a:spLocks noGrp="1"/>
          </p:cNvSpPr>
          <p:nvPr>
            <p:ph sz="quarter" idx="14"/>
          </p:nvPr>
        </p:nvSpPr>
        <p:spPr>
          <a:xfrm>
            <a:off x="473489" y="1559437"/>
            <a:ext cx="11476380" cy="4187305"/>
          </a:xfrm>
        </p:spPr>
        <p:txBody>
          <a:bodyPr vert="horz" lIns="0" tIns="0" rIns="0" bIns="0" rtlCol="0" anchor="t">
            <a:noAutofit/>
          </a:bodyPr>
          <a:lstStyle/>
          <a:p>
            <a:r>
              <a:rPr lang="en-US" sz="1800" dirty="0">
                <a:latin typeface="Montserrat Medium"/>
              </a:rPr>
              <a:t>Where possible, we expect all of our students to be back at school for Day 1, Term 1. </a:t>
            </a:r>
            <a:endParaRPr lang="en-US" sz="1800"/>
          </a:p>
          <a:p>
            <a:br>
              <a:rPr lang="en-US" sz="1600" b="1" dirty="0">
                <a:latin typeface="Montserrat Medium"/>
              </a:rPr>
            </a:br>
            <a:r>
              <a:rPr lang="en-US" sz="1600" b="1" dirty="0">
                <a:latin typeface="Montserrat Medium"/>
              </a:rPr>
              <a:t>Advice for families</a:t>
            </a:r>
            <a:endParaRPr lang="en-US" sz="1600" dirty="0">
              <a:latin typeface="Montserrat Medium"/>
            </a:endParaRPr>
          </a:p>
          <a:p>
            <a:r>
              <a:rPr lang="en-US" sz="1600" dirty="0">
                <a:latin typeface="Montserrat Medium"/>
              </a:rPr>
              <a:t>Find updated information on the department's Advice for families page to support students who are anxious about returning to school – or get in touch with us directly.</a:t>
            </a:r>
            <a:br>
              <a:rPr lang="en-US" dirty="0"/>
            </a:br>
            <a:r>
              <a:rPr lang="en-US" sz="1600" dirty="0">
                <a:latin typeface="Montserrat Medium"/>
                <a:hlinkClick r:id="rId3"/>
              </a:rPr>
              <a:t>education.nsw.gov.au/covid-19/advice-for-families</a:t>
            </a:r>
            <a:r>
              <a:rPr lang="en-US" sz="1600" dirty="0">
                <a:latin typeface="Montserrat Medium"/>
              </a:rPr>
              <a:t> </a:t>
            </a:r>
            <a:endParaRPr lang="en-US" sz="1600"/>
          </a:p>
          <a:p>
            <a:r>
              <a:rPr lang="en-US" sz="1600" b="1" dirty="0">
                <a:latin typeface="Montserrat Medium"/>
              </a:rPr>
              <a:t>Guidelines if your child is exposed to COVID-19</a:t>
            </a:r>
            <a:endParaRPr lang="en-US"/>
          </a:p>
          <a:p>
            <a:r>
              <a:rPr lang="en-US" sz="1600" dirty="0">
                <a:latin typeface="Montserrat Medium"/>
              </a:rPr>
              <a:t>Visit the NSW Health website for the latest guidance if your </a:t>
            </a:r>
            <a:r>
              <a:rPr lang="en-AU" sz="1600" dirty="0">
                <a:latin typeface="Montserrat Medium"/>
              </a:rPr>
              <a:t>child/guardian is a household close contact. </a:t>
            </a:r>
            <a:br>
              <a:rPr lang="en-AU" sz="1600" dirty="0">
                <a:latin typeface="Montserrat Medium"/>
              </a:rPr>
            </a:br>
            <a:r>
              <a:rPr lang="en-US" sz="1600" dirty="0">
                <a:latin typeface="Montserrat Medium"/>
                <a:hlinkClick r:id="rId4"/>
              </a:rPr>
              <a:t>health.nsw.gov.au/Infectious/factsheets/Pages/people-exposed-to-covid</a:t>
            </a:r>
            <a:r>
              <a:rPr lang="en-US" sz="1600" dirty="0">
                <a:latin typeface="Montserrat Medium"/>
              </a:rPr>
              <a:t> </a:t>
            </a:r>
            <a:br>
              <a:rPr lang="en-US" sz="1600" dirty="0">
                <a:latin typeface="Montserrat Medium"/>
              </a:rPr>
            </a:br>
            <a:br>
              <a:rPr lang="en-US" sz="1600" dirty="0">
                <a:latin typeface="Montserrat Medium"/>
              </a:rPr>
            </a:br>
            <a:r>
              <a:rPr lang="en-US" sz="1600" b="1" dirty="0">
                <a:latin typeface="Montserrat Medium"/>
              </a:rPr>
              <a:t>Managing COVID-19 at home</a:t>
            </a:r>
            <a:br>
              <a:rPr lang="en-US" sz="1600" b="1" dirty="0">
                <a:latin typeface="Montserrat Medium"/>
              </a:rPr>
            </a:br>
            <a:r>
              <a:rPr lang="en-US" sz="1600" dirty="0">
                <a:latin typeface="Montserrat Medium"/>
              </a:rPr>
              <a:t>Advice for managing COVID-19 at home, including when to leave isolation.</a:t>
            </a:r>
            <a:br>
              <a:rPr lang="en-US" sz="1600" dirty="0">
                <a:latin typeface="Montserrat Medium"/>
              </a:rPr>
            </a:br>
            <a:r>
              <a:rPr lang="en-US" sz="1600" dirty="0">
                <a:latin typeface="Montserrat Medium"/>
                <a:hlinkClick r:id="rId5"/>
              </a:rPr>
              <a:t>health.nsw.gov.au/Infectious/factsheets/Pages/advice-for-confirmed</a:t>
            </a:r>
            <a:endParaRPr lang="en-US"/>
          </a:p>
        </p:txBody>
      </p:sp>
      <p:sp>
        <p:nvSpPr>
          <p:cNvPr id="8" name="Title 2">
            <a:extLst>
              <a:ext uri="{FF2B5EF4-FFF2-40B4-BE49-F238E27FC236}">
                <a16:creationId xmlns:a16="http://schemas.microsoft.com/office/drawing/2014/main" id="{0761B933-9A2E-4103-91A9-554EBBA3817F}"/>
              </a:ext>
            </a:extLst>
          </p:cNvPr>
          <p:cNvSpPr>
            <a:spLocks noGrp="1"/>
          </p:cNvSpPr>
          <p:nvPr>
            <p:ph type="title"/>
          </p:nvPr>
        </p:nvSpPr>
        <p:spPr>
          <a:xfrm>
            <a:off x="316228" y="922773"/>
            <a:ext cx="11483026" cy="498470"/>
          </a:xfrm>
        </p:spPr>
        <p:txBody>
          <a:bodyPr/>
          <a:lstStyle/>
          <a:p>
            <a:r>
              <a:rPr lang="en-AU" b="0">
                <a:latin typeface="Montserrat"/>
              </a:rPr>
              <a:t>Further information and questions</a:t>
            </a:r>
            <a:endParaRPr lang="en-AU">
              <a:latin typeface="Montserrat"/>
            </a:endParaRPr>
          </a:p>
        </p:txBody>
      </p:sp>
    </p:spTree>
    <p:extLst>
      <p:ext uri="{BB962C8B-B14F-4D97-AF65-F5344CB8AC3E}">
        <p14:creationId xmlns:p14="http://schemas.microsoft.com/office/powerpoint/2010/main" val="145990431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D068B6-92B5-4631-B497-B44353DE3130}"/>
              </a:ext>
            </a:extLst>
          </p:cNvPr>
          <p:cNvSpPr>
            <a:spLocks noGrp="1"/>
          </p:cNvSpPr>
          <p:nvPr>
            <p:ph sz="quarter" idx="14"/>
          </p:nvPr>
        </p:nvSpPr>
        <p:spPr>
          <a:xfrm>
            <a:off x="289951" y="1881187"/>
            <a:ext cx="11476380" cy="4030633"/>
          </a:xfrm>
        </p:spPr>
        <p:txBody>
          <a:bodyPr vert="horz" lIns="0" tIns="0" rIns="0" bIns="0" rtlCol="0" anchor="t">
            <a:noAutofit/>
          </a:bodyPr>
          <a:lstStyle/>
          <a:p>
            <a:r>
              <a:rPr lang="en-US" sz="2000" dirty="0">
                <a:solidFill>
                  <a:srgbClr val="FF0000"/>
                </a:solidFill>
                <a:latin typeface="Montserrat Medium"/>
              </a:rPr>
              <a:t>There will be a Q and A Zoom Meeting on Monday 31</a:t>
            </a:r>
            <a:r>
              <a:rPr lang="en-US" sz="2000" baseline="30000" dirty="0">
                <a:solidFill>
                  <a:srgbClr val="FF0000"/>
                </a:solidFill>
                <a:latin typeface="Montserrat Medium"/>
              </a:rPr>
              <a:t>st</a:t>
            </a:r>
            <a:r>
              <a:rPr lang="en-US" sz="2000" dirty="0">
                <a:solidFill>
                  <a:srgbClr val="FF0000"/>
                </a:solidFill>
                <a:latin typeface="Montserrat Medium"/>
              </a:rPr>
              <a:t> at 6: 30pm. The link will be on our school website and can be found in the COVID 2022 Information tab.</a:t>
            </a:r>
          </a:p>
          <a:p>
            <a:r>
              <a:rPr lang="en-US" sz="2000" dirty="0" err="1">
                <a:solidFill>
                  <a:srgbClr val="FF0000"/>
                </a:solidFill>
                <a:latin typeface="Montserrat Medium"/>
              </a:rPr>
              <a:t>Mrs</a:t>
            </a:r>
            <a:r>
              <a:rPr lang="en-US" sz="2000" dirty="0">
                <a:solidFill>
                  <a:srgbClr val="FF0000"/>
                </a:solidFill>
                <a:latin typeface="Montserrat Medium"/>
              </a:rPr>
              <a:t> Kathy Browne</a:t>
            </a:r>
          </a:p>
          <a:p>
            <a:r>
              <a:rPr lang="en-US" sz="2000">
                <a:solidFill>
                  <a:srgbClr val="FF0000"/>
                </a:solidFill>
                <a:latin typeface="Montserrat Medium"/>
              </a:rPr>
              <a:t>Principal</a:t>
            </a:r>
            <a:endParaRPr lang="en-US" sz="2000" dirty="0">
              <a:solidFill>
                <a:srgbClr val="FF0000"/>
              </a:solidFill>
            </a:endParaRPr>
          </a:p>
        </p:txBody>
      </p:sp>
      <p:sp>
        <p:nvSpPr>
          <p:cNvPr id="3" name="Title 2">
            <a:extLst>
              <a:ext uri="{FF2B5EF4-FFF2-40B4-BE49-F238E27FC236}">
                <a16:creationId xmlns:a16="http://schemas.microsoft.com/office/drawing/2014/main" id="{3B9E750C-1A7D-4C32-8E6C-BF0F6ECD3CF1}"/>
              </a:ext>
            </a:extLst>
          </p:cNvPr>
          <p:cNvSpPr>
            <a:spLocks noGrp="1"/>
          </p:cNvSpPr>
          <p:nvPr>
            <p:ph type="title"/>
          </p:nvPr>
        </p:nvSpPr>
        <p:spPr>
          <a:xfrm>
            <a:off x="353581" y="967597"/>
            <a:ext cx="11483026" cy="498470"/>
          </a:xfrm>
        </p:spPr>
        <p:txBody>
          <a:bodyPr/>
          <a:lstStyle/>
          <a:p>
            <a:r>
              <a:rPr lang="en-US" b="0">
                <a:latin typeface="Montserrat"/>
              </a:rPr>
              <a:t>Thank you</a:t>
            </a:r>
            <a:endParaRPr lang="en-US" b="0"/>
          </a:p>
        </p:txBody>
      </p:sp>
    </p:spTree>
    <p:extLst>
      <p:ext uri="{BB962C8B-B14F-4D97-AF65-F5344CB8AC3E}">
        <p14:creationId xmlns:p14="http://schemas.microsoft.com/office/powerpoint/2010/main" val="19059260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558CC-CA00-4C04-A0AF-6EE16A78743D}"/>
              </a:ext>
            </a:extLst>
          </p:cNvPr>
          <p:cNvSpPr>
            <a:spLocks noGrp="1"/>
          </p:cNvSpPr>
          <p:nvPr>
            <p:ph type="title"/>
          </p:nvPr>
        </p:nvSpPr>
        <p:spPr/>
        <p:txBody>
          <a:bodyPr/>
          <a:lstStyle/>
          <a:p>
            <a:r>
              <a:rPr lang="en-US" b="0">
                <a:latin typeface="Montserrat"/>
              </a:rPr>
              <a:t>What we'll cover in this session</a:t>
            </a:r>
            <a:endParaRPr lang="en-US" b="0"/>
          </a:p>
        </p:txBody>
      </p:sp>
      <p:sp>
        <p:nvSpPr>
          <p:cNvPr id="11" name="TextBox 10">
            <a:extLst>
              <a:ext uri="{FF2B5EF4-FFF2-40B4-BE49-F238E27FC236}">
                <a16:creationId xmlns:a16="http://schemas.microsoft.com/office/drawing/2014/main" id="{63634C3E-9856-45C7-943E-628E33F1C9F5}"/>
              </a:ext>
            </a:extLst>
          </p:cNvPr>
          <p:cNvSpPr txBox="1"/>
          <p:nvPr/>
        </p:nvSpPr>
        <p:spPr>
          <a:xfrm>
            <a:off x="5925962" y="1308565"/>
            <a:ext cx="6206646" cy="4243661"/>
          </a:xfrm>
          <a:prstGeom prst="rect">
            <a:avLst/>
          </a:prstGeom>
          <a:noFill/>
        </p:spPr>
        <p:txBody>
          <a:bodyPr wrap="square" lIns="0" tIns="0" rIns="0" bIns="0" rtlCol="0" anchor="t">
            <a:noAutofit/>
          </a:bodyPr>
          <a:lstStyle/>
          <a:p>
            <a:endParaRPr lang="en-AU">
              <a:solidFill>
                <a:srgbClr val="000000"/>
              </a:solidFill>
            </a:endParaRPr>
          </a:p>
          <a:p>
            <a:r>
              <a:rPr lang="en-AU" dirty="0">
                <a:solidFill>
                  <a:srgbClr val="000000"/>
                </a:solidFill>
              </a:rPr>
              <a:t>- Before term 1 begins</a:t>
            </a:r>
            <a:br>
              <a:rPr lang="en-AU" dirty="0"/>
            </a:br>
            <a:endParaRPr lang="en-AU">
              <a:solidFill>
                <a:srgbClr val="000000"/>
              </a:solidFill>
            </a:endParaRPr>
          </a:p>
          <a:p>
            <a:r>
              <a:rPr lang="en-AU" dirty="0">
                <a:solidFill>
                  <a:srgbClr val="000000"/>
                </a:solidFill>
              </a:rPr>
              <a:t>- COVID-smart measures for our school</a:t>
            </a:r>
          </a:p>
          <a:p>
            <a:pPr marL="456565" lvl="1"/>
            <a:r>
              <a:rPr lang="en-AU" dirty="0">
                <a:solidFill>
                  <a:srgbClr val="000000"/>
                </a:solidFill>
              </a:rPr>
              <a:t>- Testing</a:t>
            </a:r>
          </a:p>
          <a:p>
            <a:pPr marL="456565" lvl="1"/>
            <a:r>
              <a:rPr lang="en-AU" dirty="0">
                <a:solidFill>
                  <a:srgbClr val="000000"/>
                </a:solidFill>
              </a:rPr>
              <a:t>- What to do when COVID-19 positive?</a:t>
            </a:r>
          </a:p>
          <a:p>
            <a:pPr marL="456565" lvl="1"/>
            <a:r>
              <a:rPr lang="en-AU" dirty="0">
                <a:solidFill>
                  <a:srgbClr val="000000"/>
                </a:solidFill>
              </a:rPr>
              <a:t>- Vaccinations</a:t>
            </a:r>
          </a:p>
          <a:p>
            <a:pPr marL="456565" lvl="1"/>
            <a:r>
              <a:rPr lang="en-AU" dirty="0">
                <a:solidFill>
                  <a:srgbClr val="000000"/>
                </a:solidFill>
              </a:rPr>
              <a:t>- Ventilation</a:t>
            </a:r>
          </a:p>
          <a:p>
            <a:pPr marL="456565" lvl="1"/>
            <a:r>
              <a:rPr lang="en-AU" dirty="0">
                <a:solidFill>
                  <a:srgbClr val="000000"/>
                </a:solidFill>
              </a:rPr>
              <a:t>- Masks</a:t>
            </a:r>
          </a:p>
          <a:p>
            <a:pPr marL="456565" lvl="1"/>
            <a:r>
              <a:rPr lang="en-AU" dirty="0">
                <a:solidFill>
                  <a:srgbClr val="000000"/>
                </a:solidFill>
              </a:rPr>
              <a:t>- Visitors and activities</a:t>
            </a:r>
          </a:p>
          <a:p>
            <a:pPr marL="456565" lvl="1"/>
            <a:r>
              <a:rPr lang="en-AU" dirty="0"/>
              <a:t>- Minimising the spread</a:t>
            </a:r>
            <a:br>
              <a:rPr lang="en-AU" dirty="0"/>
            </a:br>
            <a:endParaRPr lang="en-AU">
              <a:solidFill>
                <a:srgbClr val="000000"/>
              </a:solidFill>
            </a:endParaRPr>
          </a:p>
          <a:p>
            <a:pPr marL="285750" indent="-285750">
              <a:buChar char="-"/>
            </a:pPr>
            <a:r>
              <a:rPr lang="en-AU" dirty="0">
                <a:solidFill>
                  <a:srgbClr val="000000"/>
                </a:solidFill>
              </a:rPr>
              <a:t>Digital learning packages</a:t>
            </a:r>
          </a:p>
          <a:p>
            <a:r>
              <a:rPr lang="en-AU" dirty="0">
                <a:solidFill>
                  <a:srgbClr val="000000"/>
                </a:solidFill>
              </a:rPr>
              <a:t>	- Learning from home</a:t>
            </a:r>
            <a:endParaRPr lang="en-AU" dirty="0"/>
          </a:p>
          <a:p>
            <a:br>
              <a:rPr lang="en-AU" dirty="0"/>
            </a:br>
            <a:r>
              <a:rPr lang="en-AU" dirty="0">
                <a:solidFill>
                  <a:srgbClr val="000000"/>
                </a:solidFill>
              </a:rPr>
              <a:t>- Further information and questions</a:t>
            </a:r>
            <a:endParaRPr lang="en-AU" dirty="0"/>
          </a:p>
          <a:p>
            <a:pPr fontAlgn="base"/>
            <a:r>
              <a:rPr lang="en-AU" i="1" dirty="0">
                <a:solidFill>
                  <a:srgbClr val="FF0000"/>
                </a:solidFill>
              </a:rPr>
              <a:t> </a:t>
            </a:r>
            <a:r>
              <a:rPr lang="en-AU" dirty="0">
                <a:solidFill>
                  <a:srgbClr val="FF0000"/>
                </a:solidFill>
              </a:rPr>
              <a:t> </a:t>
            </a:r>
          </a:p>
          <a:p>
            <a:endParaRPr lang="en-AU" i="1">
              <a:solidFill>
                <a:srgbClr val="FF0000"/>
              </a:solidFill>
            </a:endParaRPr>
          </a:p>
          <a:p>
            <a:pPr fontAlgn="base"/>
            <a:endParaRPr lang="en-AU">
              <a:solidFill>
                <a:srgbClr val="D70C3D"/>
              </a:solidFill>
            </a:endParaRPr>
          </a:p>
        </p:txBody>
      </p:sp>
      <p:pic>
        <p:nvPicPr>
          <p:cNvPr id="2" name="Picture 3" descr="A picture containing logo&#10;&#10;Description automatically generated">
            <a:extLst>
              <a:ext uri="{FF2B5EF4-FFF2-40B4-BE49-F238E27FC236}">
                <a16:creationId xmlns:a16="http://schemas.microsoft.com/office/drawing/2014/main" id="{11E1A7FC-2221-498D-802E-9BA5197DAD95}"/>
              </a:ext>
            </a:extLst>
          </p:cNvPr>
          <p:cNvPicPr>
            <a:picLocks noChangeAspect="1"/>
          </p:cNvPicPr>
          <p:nvPr/>
        </p:nvPicPr>
        <p:blipFill>
          <a:blip r:embed="rId3"/>
          <a:stretch>
            <a:fillRect/>
          </a:stretch>
        </p:blipFill>
        <p:spPr>
          <a:xfrm>
            <a:off x="779092" y="1571868"/>
            <a:ext cx="4345536" cy="4340954"/>
          </a:xfrm>
          <a:prstGeom prst="rect">
            <a:avLst/>
          </a:prstGeom>
        </p:spPr>
      </p:pic>
    </p:spTree>
    <p:extLst>
      <p:ext uri="{BB962C8B-B14F-4D97-AF65-F5344CB8AC3E}">
        <p14:creationId xmlns:p14="http://schemas.microsoft.com/office/powerpoint/2010/main" val="19667386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AB81AC-2A18-4585-8DC9-0134930A1870}"/>
              </a:ext>
            </a:extLst>
          </p:cNvPr>
          <p:cNvSpPr>
            <a:spLocks noGrp="1"/>
          </p:cNvSpPr>
          <p:nvPr>
            <p:ph type="title"/>
          </p:nvPr>
        </p:nvSpPr>
        <p:spPr>
          <a:xfrm>
            <a:off x="379650" y="1007490"/>
            <a:ext cx="11483026" cy="498470"/>
          </a:xfrm>
        </p:spPr>
        <p:txBody>
          <a:bodyPr/>
          <a:lstStyle/>
          <a:p>
            <a:r>
              <a:rPr lang="en-AU" b="0">
                <a:latin typeface="Montserrat"/>
              </a:rPr>
              <a:t>What you need to know about our return to school in 2022</a:t>
            </a:r>
            <a:endParaRPr lang="en-AU">
              <a:latin typeface="Montserrat"/>
            </a:endParaRPr>
          </a:p>
        </p:txBody>
      </p:sp>
      <p:sp>
        <p:nvSpPr>
          <p:cNvPr id="6" name="TextBox 5">
            <a:extLst>
              <a:ext uri="{FF2B5EF4-FFF2-40B4-BE49-F238E27FC236}">
                <a16:creationId xmlns:a16="http://schemas.microsoft.com/office/drawing/2014/main" id="{B1859091-7C73-4159-82F7-B29AE7B9444F}"/>
              </a:ext>
            </a:extLst>
          </p:cNvPr>
          <p:cNvSpPr txBox="1"/>
          <p:nvPr/>
        </p:nvSpPr>
        <p:spPr>
          <a:xfrm>
            <a:off x="379880" y="1954557"/>
            <a:ext cx="6206646" cy="3977090"/>
          </a:xfrm>
          <a:prstGeom prst="rect">
            <a:avLst/>
          </a:prstGeom>
          <a:noFill/>
        </p:spPr>
        <p:txBody>
          <a:bodyPr wrap="square" lIns="0" tIns="0" rIns="0" bIns="0" rtlCol="0" anchor="t">
            <a:noAutofit/>
          </a:bodyPr>
          <a:lstStyle/>
          <a:p>
            <a:r>
              <a:rPr lang="en-AU" sz="1600" dirty="0">
                <a:ea typeface="+mn-lt"/>
                <a:cs typeface="+mn-lt"/>
              </a:rPr>
              <a:t>Our COVID-smart measures have been developed with NSW Health to minimise transmission and keep schools open in 2022.</a:t>
            </a:r>
          </a:p>
          <a:p>
            <a:endParaRPr lang="en-AU" sz="1600" dirty="0">
              <a:ea typeface="+mn-lt"/>
              <a:cs typeface="+mn-lt"/>
            </a:endParaRPr>
          </a:p>
          <a:p>
            <a:r>
              <a:rPr lang="en-AU" sz="1600" dirty="0">
                <a:ea typeface="+mn-lt"/>
                <a:cs typeface="+mn-lt"/>
              </a:rPr>
              <a:t>We’re taking every precaution to safeguard our learners and school communities, building on our experiences of the last 2 years. </a:t>
            </a:r>
          </a:p>
          <a:p>
            <a:endParaRPr lang="en-AU" sz="1600" dirty="0">
              <a:ea typeface="+mn-lt"/>
              <a:cs typeface="+mn-lt"/>
            </a:endParaRPr>
          </a:p>
          <a:p>
            <a:r>
              <a:rPr lang="en-AU" sz="1600" dirty="0">
                <a:ea typeface="+mn-lt"/>
                <a:cs typeface="+mn-lt"/>
              </a:rPr>
              <a:t>Back to School is an exciting time, particularly for students starting school for the first time. A layered approach which prioritises safety will help keep schools open, where we know the best learning happens. </a:t>
            </a:r>
            <a:endParaRPr lang="en-AU" sz="1600" dirty="0">
              <a:solidFill>
                <a:srgbClr val="000000"/>
              </a:solidFill>
            </a:endParaRPr>
          </a:p>
          <a:p>
            <a:endParaRPr lang="en-AU" sz="1600" dirty="0">
              <a:solidFill>
                <a:srgbClr val="000000"/>
              </a:solidFill>
            </a:endParaRPr>
          </a:p>
          <a:p>
            <a:r>
              <a:rPr lang="en-AU" sz="1600" dirty="0">
                <a:solidFill>
                  <a:srgbClr val="000000"/>
                </a:solidFill>
              </a:rPr>
              <a:t>Our guidance is evidence-based and will provide additional levels of protection in a way that works for schools.</a:t>
            </a:r>
          </a:p>
          <a:p>
            <a:endParaRPr lang="en-AU" sz="1600" dirty="0">
              <a:solidFill>
                <a:srgbClr val="000000"/>
              </a:solidFill>
            </a:endParaRPr>
          </a:p>
          <a:p>
            <a:pPr fontAlgn="base"/>
            <a:r>
              <a:rPr lang="en-AU" sz="1600" i="1" dirty="0">
                <a:solidFill>
                  <a:srgbClr val="FF0000"/>
                </a:solidFill>
              </a:rPr>
              <a:t>[</a:t>
            </a:r>
            <a:endParaRPr lang="en-AU" sz="1600" dirty="0">
              <a:solidFill>
                <a:srgbClr val="FF0000"/>
              </a:solidFill>
            </a:endParaRPr>
          </a:p>
          <a:p>
            <a:pPr fontAlgn="base"/>
            <a:endParaRPr lang="en-AU" sz="1600" dirty="0">
              <a:solidFill>
                <a:srgbClr val="D70C3D"/>
              </a:solidFill>
            </a:endParaRPr>
          </a:p>
        </p:txBody>
      </p:sp>
      <p:pic>
        <p:nvPicPr>
          <p:cNvPr id="4" name="Picture 4" descr="A picture containing logo&#10;&#10;Description automatically generated">
            <a:extLst>
              <a:ext uri="{FF2B5EF4-FFF2-40B4-BE49-F238E27FC236}">
                <a16:creationId xmlns:a16="http://schemas.microsoft.com/office/drawing/2014/main" id="{50CB252D-49C0-451C-BD9A-BFD9BD22FDC1}"/>
              </a:ext>
            </a:extLst>
          </p:cNvPr>
          <p:cNvPicPr>
            <a:picLocks noChangeAspect="1"/>
          </p:cNvPicPr>
          <p:nvPr/>
        </p:nvPicPr>
        <p:blipFill>
          <a:blip r:embed="rId3"/>
          <a:stretch>
            <a:fillRect/>
          </a:stretch>
        </p:blipFill>
        <p:spPr>
          <a:xfrm>
            <a:off x="7159952" y="1436561"/>
            <a:ext cx="3996582" cy="3984879"/>
          </a:xfrm>
          <a:prstGeom prst="rect">
            <a:avLst/>
          </a:prstGeom>
        </p:spPr>
      </p:pic>
    </p:spTree>
    <p:extLst>
      <p:ext uri="{BB962C8B-B14F-4D97-AF65-F5344CB8AC3E}">
        <p14:creationId xmlns:p14="http://schemas.microsoft.com/office/powerpoint/2010/main" val="39539303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AB81AC-2A18-4585-8DC9-0134930A1870}"/>
              </a:ext>
            </a:extLst>
          </p:cNvPr>
          <p:cNvSpPr>
            <a:spLocks noGrp="1"/>
          </p:cNvSpPr>
          <p:nvPr>
            <p:ph type="title"/>
          </p:nvPr>
        </p:nvSpPr>
        <p:spPr>
          <a:xfrm>
            <a:off x="379650" y="1007490"/>
            <a:ext cx="11483026" cy="498470"/>
          </a:xfrm>
        </p:spPr>
        <p:txBody>
          <a:bodyPr/>
          <a:lstStyle/>
          <a:p>
            <a:r>
              <a:rPr lang="en-AU" b="0">
                <a:latin typeface="Montserrat"/>
              </a:rPr>
              <a:t>What you need to know about our return to school in 2022</a:t>
            </a:r>
            <a:endParaRPr lang="en-AU">
              <a:latin typeface="Montserrat"/>
            </a:endParaRPr>
          </a:p>
        </p:txBody>
      </p:sp>
      <p:sp>
        <p:nvSpPr>
          <p:cNvPr id="6" name="TextBox 5">
            <a:extLst>
              <a:ext uri="{FF2B5EF4-FFF2-40B4-BE49-F238E27FC236}">
                <a16:creationId xmlns:a16="http://schemas.microsoft.com/office/drawing/2014/main" id="{B1859091-7C73-4159-82F7-B29AE7B9444F}"/>
              </a:ext>
            </a:extLst>
          </p:cNvPr>
          <p:cNvSpPr txBox="1"/>
          <p:nvPr/>
        </p:nvSpPr>
        <p:spPr>
          <a:xfrm>
            <a:off x="379880" y="1954557"/>
            <a:ext cx="6206646" cy="3977090"/>
          </a:xfrm>
          <a:prstGeom prst="rect">
            <a:avLst/>
          </a:prstGeom>
          <a:noFill/>
        </p:spPr>
        <p:txBody>
          <a:bodyPr wrap="square" lIns="0" tIns="0" rIns="0" bIns="0" rtlCol="0" anchor="t">
            <a:noAutofit/>
          </a:bodyPr>
          <a:lstStyle/>
          <a:p>
            <a:r>
              <a:rPr lang="en-AU" dirty="0"/>
              <a:t>This is not a normal start to the year – however, we know that being together in the classroom is the most effective way for students to learn and grow.</a:t>
            </a:r>
          </a:p>
          <a:p>
            <a:endParaRPr lang="en-AU" dirty="0">
              <a:solidFill>
                <a:srgbClr val="000000"/>
              </a:solidFill>
            </a:endParaRPr>
          </a:p>
          <a:p>
            <a:r>
              <a:rPr lang="en-AU" dirty="0">
                <a:solidFill>
                  <a:srgbClr val="000000"/>
                </a:solidFill>
              </a:rPr>
              <a:t>Your child's relationship with their teacher is important, but as we manage any potential disruptions to staffing due to COVID-19, they may get to meet more teachers than normal.</a:t>
            </a:r>
          </a:p>
          <a:p>
            <a:endParaRPr lang="en-AU" dirty="0">
              <a:solidFill>
                <a:srgbClr val="000000"/>
              </a:solidFill>
            </a:endParaRPr>
          </a:p>
          <a:p>
            <a:pPr fontAlgn="base"/>
            <a:endParaRPr lang="en-AU" sz="1600" dirty="0">
              <a:solidFill>
                <a:srgbClr val="FF0000"/>
              </a:solidFill>
            </a:endParaRPr>
          </a:p>
          <a:p>
            <a:pPr fontAlgn="base"/>
            <a:endParaRPr lang="en-AU" sz="1600" dirty="0">
              <a:solidFill>
                <a:srgbClr val="D70C3D"/>
              </a:solidFill>
            </a:endParaRPr>
          </a:p>
        </p:txBody>
      </p:sp>
      <p:pic>
        <p:nvPicPr>
          <p:cNvPr id="4" name="Picture 4" descr="A picture containing logo&#10;&#10;Description automatically generated">
            <a:extLst>
              <a:ext uri="{FF2B5EF4-FFF2-40B4-BE49-F238E27FC236}">
                <a16:creationId xmlns:a16="http://schemas.microsoft.com/office/drawing/2014/main" id="{50CB252D-49C0-451C-BD9A-BFD9BD22FDC1}"/>
              </a:ext>
            </a:extLst>
          </p:cNvPr>
          <p:cNvPicPr>
            <a:picLocks noChangeAspect="1"/>
          </p:cNvPicPr>
          <p:nvPr/>
        </p:nvPicPr>
        <p:blipFill>
          <a:blip r:embed="rId3"/>
          <a:stretch>
            <a:fillRect/>
          </a:stretch>
        </p:blipFill>
        <p:spPr>
          <a:xfrm>
            <a:off x="7159952" y="1436561"/>
            <a:ext cx="3996582" cy="3984879"/>
          </a:xfrm>
          <a:prstGeom prst="rect">
            <a:avLst/>
          </a:prstGeom>
        </p:spPr>
      </p:pic>
    </p:spTree>
    <p:extLst>
      <p:ext uri="{BB962C8B-B14F-4D97-AF65-F5344CB8AC3E}">
        <p14:creationId xmlns:p14="http://schemas.microsoft.com/office/powerpoint/2010/main" val="17603317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8F30EF-2523-4F21-A3A6-07F09F36FB47}"/>
              </a:ext>
            </a:extLst>
          </p:cNvPr>
          <p:cNvSpPr>
            <a:spLocks noGrp="1"/>
          </p:cNvSpPr>
          <p:nvPr>
            <p:ph sz="quarter" idx="14"/>
          </p:nvPr>
        </p:nvSpPr>
        <p:spPr>
          <a:xfrm>
            <a:off x="555931" y="1552019"/>
            <a:ext cx="7576734" cy="4030633"/>
          </a:xfrm>
        </p:spPr>
        <p:txBody>
          <a:bodyPr vert="horz" lIns="0" tIns="0" rIns="0" bIns="0" rtlCol="0" anchor="t">
            <a:noAutofit/>
          </a:bodyPr>
          <a:lstStyle/>
          <a:p>
            <a:pPr marL="285750" indent="-285750">
              <a:buFont typeface="Arial,Sans-Serif" panose="020B0604020202020204" pitchFamily="34" charset="0"/>
              <a:buChar char="•"/>
            </a:pPr>
            <a:r>
              <a:rPr lang="en-AU" sz="1800" dirty="0">
                <a:latin typeface="Montserrat Medium"/>
              </a:rPr>
              <a:t>Rapid antigen tests (RATs) will be provided to all staff and students through our school. </a:t>
            </a:r>
            <a:endParaRPr lang="en-US" dirty="0"/>
          </a:p>
          <a:p>
            <a:pPr marL="285750" indent="-285750">
              <a:buFont typeface="Arial" panose="020B0604020202020204" pitchFamily="34" charset="0"/>
              <a:buChar char="•"/>
            </a:pPr>
            <a:r>
              <a:rPr lang="en-US" sz="1800" dirty="0">
                <a:latin typeface="Montserrat Medium"/>
              </a:rPr>
              <a:t>Surveillance</a:t>
            </a:r>
            <a:r>
              <a:rPr lang="en-US" sz="1800" dirty="0">
                <a:solidFill>
                  <a:srgbClr val="FF0000"/>
                </a:solidFill>
                <a:latin typeface="Montserrat Medium"/>
              </a:rPr>
              <a:t> </a:t>
            </a:r>
            <a:r>
              <a:rPr lang="en-US" sz="1800" dirty="0">
                <a:latin typeface="Montserrat Medium"/>
              </a:rPr>
              <a:t>testing will provide an important additional layer of protection for our students and staff. Use of RAT kits is highly recommended but not mandatory.</a:t>
            </a:r>
            <a:endParaRPr lang="en-AU" sz="1800" dirty="0">
              <a:latin typeface="Montserrat Medium"/>
            </a:endParaRPr>
          </a:p>
          <a:p>
            <a:pPr marL="285750" indent="-285750">
              <a:buFont typeface="Arial" panose="020B0604020202020204" pitchFamily="34" charset="0"/>
              <a:buChar char="•"/>
            </a:pPr>
            <a:r>
              <a:rPr lang="en-US" sz="1800" dirty="0">
                <a:latin typeface="Montserrat Medium"/>
              </a:rPr>
              <a:t>Conduct your child's RATs at home on the morning of school, twice a week on school days and before term starts. </a:t>
            </a:r>
          </a:p>
          <a:p>
            <a:pPr marL="285750" indent="-285750">
              <a:buFont typeface="Arial" panose="020B0604020202020204" pitchFamily="34" charset="0"/>
              <a:buChar char="•"/>
            </a:pPr>
            <a:r>
              <a:rPr lang="en-AU" sz="1800" dirty="0">
                <a:latin typeface="Montserrat Medium"/>
              </a:rPr>
              <a:t>Participating students and staff are strongly encouraged to confirm a </a:t>
            </a:r>
            <a:r>
              <a:rPr lang="en-AU" sz="1800" b="1" dirty="0">
                <a:latin typeface="Montserrat Medium"/>
              </a:rPr>
              <a:t>negative rapid antigen test before attending school </a:t>
            </a:r>
            <a:r>
              <a:rPr lang="en-AU" sz="1800" dirty="0">
                <a:latin typeface="Montserrat Medium"/>
              </a:rPr>
              <a:t>at the start of Term 1.</a:t>
            </a:r>
          </a:p>
          <a:p>
            <a:pPr marL="285750" indent="-285750">
              <a:buFont typeface="Arial" panose="020B0604020202020204" pitchFamily="34" charset="0"/>
              <a:buChar char="•"/>
            </a:pPr>
            <a:r>
              <a:rPr lang="en-AU" sz="1800" dirty="0">
                <a:latin typeface="Montserrat Medium"/>
              </a:rPr>
              <a:t>If your child is a household close contact, you must follow </a:t>
            </a:r>
            <a:r>
              <a:rPr lang="en-AU" sz="1800" dirty="0">
                <a:latin typeface="Montserrat Medium"/>
                <a:hlinkClick r:id="" action="ppaction://noaction"/>
              </a:rPr>
              <a:t>NSW Health advice</a:t>
            </a:r>
            <a:r>
              <a:rPr lang="en-AU" sz="1800" dirty="0">
                <a:latin typeface="Montserrat Medium"/>
              </a:rPr>
              <a:t> to stay home and isolate. </a:t>
            </a:r>
            <a:endParaRPr lang="en-US" sz="1800" dirty="0">
              <a:latin typeface="Montserrat Medium"/>
            </a:endParaRPr>
          </a:p>
          <a:p>
            <a:endParaRPr lang="en-AU" sz="1800">
              <a:solidFill>
                <a:srgbClr val="FF0000"/>
              </a:solidFill>
              <a:latin typeface="Montserrat Medium"/>
            </a:endParaRPr>
          </a:p>
          <a:p>
            <a:pPr marL="285750" indent="-285750">
              <a:buChar char="•"/>
            </a:pPr>
            <a:endParaRPr lang="en-AU" sz="1800">
              <a:latin typeface="Montserrat Medium"/>
            </a:endParaRPr>
          </a:p>
          <a:p>
            <a:endParaRPr lang="en-AU" sz="1800"/>
          </a:p>
          <a:p>
            <a:pPr algn="just"/>
            <a:endParaRPr lang="en-US" sz="1800"/>
          </a:p>
          <a:p>
            <a:endParaRPr lang="en-US"/>
          </a:p>
        </p:txBody>
      </p:sp>
      <p:sp>
        <p:nvSpPr>
          <p:cNvPr id="6" name="Title 2">
            <a:extLst>
              <a:ext uri="{FF2B5EF4-FFF2-40B4-BE49-F238E27FC236}">
                <a16:creationId xmlns:a16="http://schemas.microsoft.com/office/drawing/2014/main" id="{8CF51BBB-1B97-4FA9-88B3-DB7A263921EA}"/>
              </a:ext>
            </a:extLst>
          </p:cNvPr>
          <p:cNvSpPr>
            <a:spLocks noGrp="1"/>
          </p:cNvSpPr>
          <p:nvPr>
            <p:ph type="title"/>
          </p:nvPr>
        </p:nvSpPr>
        <p:spPr>
          <a:xfrm>
            <a:off x="503816" y="841592"/>
            <a:ext cx="11483026" cy="498470"/>
          </a:xfrm>
        </p:spPr>
        <p:txBody>
          <a:bodyPr/>
          <a:lstStyle/>
          <a:p>
            <a:r>
              <a:rPr lang="en-AU" b="0">
                <a:latin typeface="Montserrat"/>
              </a:rPr>
              <a:t>Before Term 1 begins</a:t>
            </a:r>
          </a:p>
        </p:txBody>
      </p:sp>
      <p:pic>
        <p:nvPicPr>
          <p:cNvPr id="7" name="Picture 6">
            <a:extLst>
              <a:ext uri="{FF2B5EF4-FFF2-40B4-BE49-F238E27FC236}">
                <a16:creationId xmlns:a16="http://schemas.microsoft.com/office/drawing/2014/main" id="{0914EF6E-DB97-42FA-806D-5E59FE710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886" y="1680808"/>
            <a:ext cx="2543464" cy="2543464"/>
          </a:xfrm>
          <a:prstGeom prst="rect">
            <a:avLst/>
          </a:prstGeom>
        </p:spPr>
      </p:pic>
    </p:spTree>
    <p:extLst>
      <p:ext uri="{BB962C8B-B14F-4D97-AF65-F5344CB8AC3E}">
        <p14:creationId xmlns:p14="http://schemas.microsoft.com/office/powerpoint/2010/main" val="26158671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2C77FD-8F6A-4E1E-B753-56C9618081E7}"/>
              </a:ext>
            </a:extLst>
          </p:cNvPr>
          <p:cNvSpPr>
            <a:spLocks noGrp="1"/>
          </p:cNvSpPr>
          <p:nvPr>
            <p:ph sz="quarter" idx="14"/>
          </p:nvPr>
        </p:nvSpPr>
        <p:spPr>
          <a:xfrm>
            <a:off x="477093" y="1301665"/>
            <a:ext cx="7922184" cy="5409490"/>
          </a:xfrm>
        </p:spPr>
        <p:txBody>
          <a:bodyPr vert="horz" lIns="0" tIns="0" rIns="0" bIns="0" rtlCol="0" anchor="t">
            <a:noAutofit/>
          </a:bodyPr>
          <a:lstStyle/>
          <a:p>
            <a:pPr marL="285750" indent="-285750">
              <a:buFont typeface="Arial" panose="020B0604020202020204" pitchFamily="34" charset="0"/>
              <a:buChar char="•"/>
            </a:pPr>
            <a:r>
              <a:rPr lang="en-US" sz="1750" dirty="0">
                <a:latin typeface="Montserrat Medium"/>
              </a:rPr>
              <a:t>During the first 4 weeks of term, students </a:t>
            </a:r>
            <a:r>
              <a:rPr lang="en-US" sz="1750" dirty="0">
                <a:solidFill>
                  <a:srgbClr val="19233E"/>
                </a:solidFill>
                <a:latin typeface="Montserrat Medium"/>
              </a:rPr>
              <a:t>and staff </a:t>
            </a:r>
            <a:r>
              <a:rPr lang="en-US" sz="1750" dirty="0">
                <a:solidFill>
                  <a:schemeClr val="tx1"/>
                </a:solidFill>
                <a:latin typeface="Montserrat Medium"/>
              </a:rPr>
              <a:t>are encouraged</a:t>
            </a:r>
            <a:r>
              <a:rPr lang="en-US" sz="1750" dirty="0">
                <a:latin typeface="Montserrat Medium"/>
              </a:rPr>
              <a:t> to do a rapid antigen test (RAT) </a:t>
            </a:r>
            <a:r>
              <a:rPr lang="en-US" sz="1750" b="1" dirty="0">
                <a:latin typeface="Montserrat Medium"/>
              </a:rPr>
              <a:t>twice a week on school days in the morning before attending school.</a:t>
            </a:r>
          </a:p>
          <a:p>
            <a:pPr marL="285750" indent="-285750">
              <a:buFont typeface="Arial" panose="020B0604020202020204" pitchFamily="34" charset="0"/>
              <a:buChar char="•"/>
            </a:pPr>
            <a:r>
              <a:rPr lang="en-US" sz="1750" dirty="0">
                <a:latin typeface="Montserrat Medium"/>
              </a:rPr>
              <a:t>RATs will be supplied by schools with staggered collection times for parents and </a:t>
            </a:r>
            <a:r>
              <a:rPr lang="en-US" sz="1750" dirty="0" err="1">
                <a:latin typeface="Montserrat Medium"/>
              </a:rPr>
              <a:t>carers</a:t>
            </a:r>
            <a:r>
              <a:rPr lang="en-US" sz="1750" dirty="0">
                <a:latin typeface="Montserrat Medium"/>
              </a:rPr>
              <a:t> to avoid congestion.</a:t>
            </a:r>
          </a:p>
          <a:p>
            <a:pPr marL="285750" indent="-285750">
              <a:buFont typeface="Arial" panose="020B0604020202020204" pitchFamily="34" charset="0"/>
              <a:buChar char="•"/>
            </a:pPr>
            <a:r>
              <a:rPr lang="en-AU" sz="1750" dirty="0">
                <a:latin typeface="Montserrat Medium"/>
              </a:rPr>
              <a:t>The RAT kits will include instructions for use, how to check the results and how to dispose safely.</a:t>
            </a:r>
            <a:endParaRPr lang="en-US" sz="1750" dirty="0">
              <a:latin typeface="Montserrat Medium"/>
            </a:endParaRPr>
          </a:p>
          <a:p>
            <a:pPr marL="285750" indent="-285750">
              <a:buFont typeface="Arial,Sans-Serif" panose="020B0604020202020204" pitchFamily="34" charset="0"/>
              <a:buChar char="•"/>
            </a:pPr>
            <a:r>
              <a:rPr lang="en-US" sz="1750" dirty="0">
                <a:latin typeface="Montserrat Medium"/>
              </a:rPr>
              <a:t>Parents and </a:t>
            </a:r>
            <a:r>
              <a:rPr lang="en-US" sz="1750" dirty="0" err="1">
                <a:latin typeface="Montserrat Medium"/>
              </a:rPr>
              <a:t>carers</a:t>
            </a:r>
            <a:r>
              <a:rPr lang="en-US" sz="1750" dirty="0">
                <a:latin typeface="Montserrat Medium"/>
              </a:rPr>
              <a:t> can download an instruction sheet for the rapid antigen test through the</a:t>
            </a:r>
            <a:r>
              <a:rPr lang="en-US" sz="1750" dirty="0">
                <a:solidFill>
                  <a:srgbClr val="FF0000"/>
                </a:solidFill>
                <a:latin typeface="Montserrat Medium"/>
              </a:rPr>
              <a:t> </a:t>
            </a:r>
            <a:r>
              <a:rPr lang="en-US" sz="1750" dirty="0">
                <a:solidFill>
                  <a:srgbClr val="002060"/>
                </a:solidFill>
                <a:latin typeface="Montserrat Medium"/>
                <a:hlinkClick r:id="rId3">
                  <a:extLst>
                    <a:ext uri="{A12FA001-AC4F-418D-AE19-62706E023703}">
                      <ahyp:hlinkClr xmlns:ahyp="http://schemas.microsoft.com/office/drawing/2018/hyperlinkcolor" val="tx"/>
                    </a:ext>
                  </a:extLst>
                </a:hlinkClick>
              </a:rPr>
              <a:t>Therapeutic Goods Administration (TGA) website</a:t>
            </a:r>
            <a:r>
              <a:rPr lang="en-US" sz="1750" dirty="0">
                <a:solidFill>
                  <a:srgbClr val="002060"/>
                </a:solidFill>
                <a:latin typeface="Montserrat Medium"/>
              </a:rPr>
              <a:t>. </a:t>
            </a:r>
            <a:endParaRPr lang="en-AU" sz="1750" dirty="0">
              <a:solidFill>
                <a:srgbClr val="002060"/>
              </a:solidFill>
              <a:latin typeface="Montserrat Medium"/>
            </a:endParaRPr>
          </a:p>
          <a:p>
            <a:pPr marL="285750" indent="-285750">
              <a:buFont typeface="Arial,Sans-Serif" panose="020B0604020202020204" pitchFamily="34" charset="0"/>
              <a:buChar char="•"/>
            </a:pPr>
            <a:r>
              <a:rPr lang="en-US" sz="1750" dirty="0">
                <a:solidFill>
                  <a:schemeClr val="tx1"/>
                </a:solidFill>
                <a:latin typeface="Montserrat Medium"/>
              </a:rPr>
              <a:t>NSW Health also has </a:t>
            </a:r>
            <a:r>
              <a:rPr lang="en-US" sz="1750" dirty="0">
                <a:solidFill>
                  <a:schemeClr val="tx1"/>
                </a:solidFill>
                <a:latin typeface="Montserrat Medium"/>
                <a:hlinkClick r:id="rId4">
                  <a:extLst>
                    <a:ext uri="{A12FA001-AC4F-418D-AE19-62706E023703}">
                      <ahyp:hlinkClr xmlns:ahyp="http://schemas.microsoft.com/office/drawing/2018/hyperlinkcolor" val="tx"/>
                    </a:ext>
                  </a:extLst>
                </a:hlinkClick>
              </a:rPr>
              <a:t>videos</a:t>
            </a:r>
            <a:r>
              <a:rPr lang="en-US" sz="1750" dirty="0">
                <a:solidFill>
                  <a:schemeClr val="tx1"/>
                </a:solidFill>
                <a:latin typeface="Montserrat Medium"/>
              </a:rPr>
              <a:t> on how to use RATs, including </a:t>
            </a:r>
            <a:r>
              <a:rPr lang="en-US" sz="1750" dirty="0">
                <a:solidFill>
                  <a:schemeClr val="tx1"/>
                </a:solidFill>
                <a:latin typeface="Montserrat Medium"/>
                <a:hlinkClick r:id="rId5">
                  <a:extLst>
                    <a:ext uri="{A12FA001-AC4F-418D-AE19-62706E023703}">
                      <ahyp:hlinkClr xmlns:ahyp="http://schemas.microsoft.com/office/drawing/2018/hyperlinkcolor" val="tx"/>
                    </a:ext>
                  </a:extLst>
                </a:hlinkClick>
              </a:rPr>
              <a:t>translated materials</a:t>
            </a:r>
            <a:r>
              <a:rPr lang="en-US" sz="1750" dirty="0">
                <a:solidFill>
                  <a:schemeClr val="tx1"/>
                </a:solidFill>
                <a:latin typeface="Montserrat Medium"/>
              </a:rPr>
              <a:t>.</a:t>
            </a:r>
          </a:p>
          <a:p>
            <a:pPr marL="285750" indent="-285750">
              <a:buFont typeface="Arial,Sans-Serif" panose="020B0604020202020204" pitchFamily="34" charset="0"/>
              <a:buChar char="•"/>
            </a:pPr>
            <a:r>
              <a:rPr lang="en-US" sz="1750" dirty="0">
                <a:solidFill>
                  <a:schemeClr val="tx1"/>
                </a:solidFill>
                <a:latin typeface="Montserrat Medium"/>
              </a:rPr>
              <a:t>Your child/</a:t>
            </a:r>
            <a:r>
              <a:rPr lang="en-US" sz="1750" dirty="0" err="1">
                <a:solidFill>
                  <a:schemeClr val="tx1"/>
                </a:solidFill>
                <a:latin typeface="Montserrat Medium"/>
              </a:rPr>
              <a:t>childrens’s</a:t>
            </a:r>
            <a:r>
              <a:rPr lang="en-US" sz="1750" dirty="0">
                <a:solidFill>
                  <a:schemeClr val="tx1"/>
                </a:solidFill>
                <a:latin typeface="Montserrat Medium"/>
              </a:rPr>
              <a:t> RAT Kits can be picked up from our school from 11am-4pm on Friday 28</a:t>
            </a:r>
            <a:r>
              <a:rPr lang="en-US" sz="1750" baseline="30000" dirty="0">
                <a:solidFill>
                  <a:schemeClr val="tx1"/>
                </a:solidFill>
                <a:latin typeface="Montserrat Medium"/>
              </a:rPr>
              <a:t>th</a:t>
            </a:r>
            <a:r>
              <a:rPr lang="en-US" sz="1750" dirty="0">
                <a:solidFill>
                  <a:schemeClr val="tx1"/>
                </a:solidFill>
                <a:latin typeface="Montserrat Medium"/>
              </a:rPr>
              <a:t>. Please QR code into the school and wear a mask. Collection point will be under the Kindergarten COLA</a:t>
            </a:r>
            <a:endParaRPr lang="en-US" sz="1750" dirty="0">
              <a:solidFill>
                <a:schemeClr val="tx1"/>
              </a:solidFill>
            </a:endParaRPr>
          </a:p>
          <a:p>
            <a:pPr marL="285750" indent="-285750">
              <a:buChar char="•"/>
            </a:pPr>
            <a:endParaRPr lang="en-US" sz="1800" dirty="0"/>
          </a:p>
          <a:p>
            <a:endParaRPr lang="en-US" sz="1200" dirty="0"/>
          </a:p>
        </p:txBody>
      </p:sp>
      <p:sp>
        <p:nvSpPr>
          <p:cNvPr id="3" name="Title 2">
            <a:extLst>
              <a:ext uri="{FF2B5EF4-FFF2-40B4-BE49-F238E27FC236}">
                <a16:creationId xmlns:a16="http://schemas.microsoft.com/office/drawing/2014/main" id="{D92629A3-F6DF-4A49-B94E-C1A6A3F97B4C}"/>
              </a:ext>
            </a:extLst>
          </p:cNvPr>
          <p:cNvSpPr>
            <a:spLocks noGrp="1"/>
          </p:cNvSpPr>
          <p:nvPr>
            <p:ph type="title"/>
          </p:nvPr>
        </p:nvSpPr>
        <p:spPr>
          <a:xfrm>
            <a:off x="425699" y="762516"/>
            <a:ext cx="11483026" cy="498470"/>
          </a:xfrm>
        </p:spPr>
        <p:txBody>
          <a:bodyPr/>
          <a:lstStyle/>
          <a:p>
            <a:r>
              <a:rPr lang="en-US" b="0">
                <a:latin typeface="Montserrat"/>
              </a:rPr>
              <a:t>Testing</a:t>
            </a:r>
            <a:endParaRPr lang="en-US" b="0"/>
          </a:p>
        </p:txBody>
      </p:sp>
      <p:pic>
        <p:nvPicPr>
          <p:cNvPr id="4" name="Picture 3">
            <a:extLst>
              <a:ext uri="{FF2B5EF4-FFF2-40B4-BE49-F238E27FC236}">
                <a16:creationId xmlns:a16="http://schemas.microsoft.com/office/drawing/2014/main" id="{8C36FD84-A9DE-48F8-BC70-7F5CFE9E9404}"/>
              </a:ext>
            </a:extLst>
          </p:cNvPr>
          <p:cNvPicPr>
            <a:picLocks noChangeAspect="1"/>
          </p:cNvPicPr>
          <p:nvPr/>
        </p:nvPicPr>
        <p:blipFill>
          <a:blip r:embed="rId6"/>
          <a:stretch>
            <a:fillRect/>
          </a:stretch>
        </p:blipFill>
        <p:spPr>
          <a:xfrm>
            <a:off x="8909215" y="1998372"/>
            <a:ext cx="2431503" cy="2477037"/>
          </a:xfrm>
          <a:prstGeom prst="rect">
            <a:avLst/>
          </a:prstGeom>
        </p:spPr>
      </p:pic>
    </p:spTree>
    <p:extLst>
      <p:ext uri="{BB962C8B-B14F-4D97-AF65-F5344CB8AC3E}">
        <p14:creationId xmlns:p14="http://schemas.microsoft.com/office/powerpoint/2010/main" val="6602721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2C77FD-8F6A-4E1E-B753-56C9618081E7}"/>
              </a:ext>
            </a:extLst>
          </p:cNvPr>
          <p:cNvSpPr>
            <a:spLocks noGrp="1"/>
          </p:cNvSpPr>
          <p:nvPr>
            <p:ph sz="quarter" idx="14"/>
          </p:nvPr>
        </p:nvSpPr>
        <p:spPr>
          <a:xfrm>
            <a:off x="477093" y="1301665"/>
            <a:ext cx="7922184" cy="5409490"/>
          </a:xfrm>
        </p:spPr>
        <p:txBody>
          <a:bodyPr vert="horz" lIns="0" tIns="0" rIns="0" bIns="0" rtlCol="0" anchor="t">
            <a:noAutofit/>
          </a:bodyPr>
          <a:lstStyle/>
          <a:p>
            <a:pPr marL="285750" indent="-285750">
              <a:buFont typeface="Arial" panose="020B0604020202020204" pitchFamily="34" charset="0"/>
              <a:buChar char="•"/>
            </a:pPr>
            <a:r>
              <a:rPr lang="en-US" sz="1750" dirty="0">
                <a:solidFill>
                  <a:schemeClr val="tx1"/>
                </a:solidFill>
                <a:latin typeface="Montserrat Medium"/>
              </a:rPr>
              <a:t>A</a:t>
            </a:r>
            <a:r>
              <a:rPr lang="en-US" sz="1750" dirty="0">
                <a:latin typeface="Montserrat Medium"/>
              </a:rPr>
              <a:t>ll students and staff at schools in our Support Unit (SSPs) will be provided with a kit containing 10 days' worth of RATs to be used every school day for an initial 2-week period.</a:t>
            </a:r>
            <a:endParaRPr lang="en-US" sz="1750" dirty="0"/>
          </a:p>
          <a:p>
            <a:pPr marL="285750" indent="-285750">
              <a:buChar char="•"/>
            </a:pPr>
            <a:endParaRPr lang="en-US" sz="1800" dirty="0"/>
          </a:p>
          <a:p>
            <a:endParaRPr lang="en-US" sz="1200" dirty="0"/>
          </a:p>
        </p:txBody>
      </p:sp>
      <p:sp>
        <p:nvSpPr>
          <p:cNvPr id="3" name="Title 2">
            <a:extLst>
              <a:ext uri="{FF2B5EF4-FFF2-40B4-BE49-F238E27FC236}">
                <a16:creationId xmlns:a16="http://schemas.microsoft.com/office/drawing/2014/main" id="{D92629A3-F6DF-4A49-B94E-C1A6A3F97B4C}"/>
              </a:ext>
            </a:extLst>
          </p:cNvPr>
          <p:cNvSpPr>
            <a:spLocks noGrp="1"/>
          </p:cNvSpPr>
          <p:nvPr>
            <p:ph type="title"/>
          </p:nvPr>
        </p:nvSpPr>
        <p:spPr>
          <a:xfrm>
            <a:off x="425699" y="762516"/>
            <a:ext cx="11483026" cy="498470"/>
          </a:xfrm>
        </p:spPr>
        <p:txBody>
          <a:bodyPr/>
          <a:lstStyle/>
          <a:p>
            <a:r>
              <a:rPr lang="en-US" b="0">
                <a:latin typeface="Montserrat"/>
              </a:rPr>
              <a:t>Testing</a:t>
            </a:r>
            <a:endParaRPr lang="en-US" b="0"/>
          </a:p>
        </p:txBody>
      </p:sp>
      <p:pic>
        <p:nvPicPr>
          <p:cNvPr id="4" name="Picture 3">
            <a:extLst>
              <a:ext uri="{FF2B5EF4-FFF2-40B4-BE49-F238E27FC236}">
                <a16:creationId xmlns:a16="http://schemas.microsoft.com/office/drawing/2014/main" id="{8C36FD84-A9DE-48F8-BC70-7F5CFE9E9404}"/>
              </a:ext>
            </a:extLst>
          </p:cNvPr>
          <p:cNvPicPr>
            <a:picLocks noChangeAspect="1"/>
          </p:cNvPicPr>
          <p:nvPr/>
        </p:nvPicPr>
        <p:blipFill>
          <a:blip r:embed="rId3"/>
          <a:stretch>
            <a:fillRect/>
          </a:stretch>
        </p:blipFill>
        <p:spPr>
          <a:xfrm>
            <a:off x="8909215" y="1998372"/>
            <a:ext cx="2431503" cy="2477037"/>
          </a:xfrm>
          <a:prstGeom prst="rect">
            <a:avLst/>
          </a:prstGeom>
        </p:spPr>
      </p:pic>
    </p:spTree>
    <p:extLst>
      <p:ext uri="{BB962C8B-B14F-4D97-AF65-F5344CB8AC3E}">
        <p14:creationId xmlns:p14="http://schemas.microsoft.com/office/powerpoint/2010/main" val="243596943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2C77FD-8F6A-4E1E-B753-56C9618081E7}"/>
              </a:ext>
            </a:extLst>
          </p:cNvPr>
          <p:cNvSpPr>
            <a:spLocks noGrp="1"/>
          </p:cNvSpPr>
          <p:nvPr>
            <p:ph sz="quarter" idx="14"/>
          </p:nvPr>
        </p:nvSpPr>
        <p:spPr>
          <a:xfrm>
            <a:off x="580407" y="1527720"/>
            <a:ext cx="7205977" cy="4476682"/>
          </a:xfrm>
        </p:spPr>
        <p:txBody>
          <a:bodyPr vert="horz" lIns="0" tIns="0" rIns="0" bIns="0" rtlCol="0" anchor="t">
            <a:noAutofit/>
          </a:bodyPr>
          <a:lstStyle/>
          <a:p>
            <a:pPr marL="285750" indent="-285750">
              <a:buFont typeface="Arial" panose="020B0604020202020204" pitchFamily="34" charset="0"/>
              <a:buChar char="•"/>
            </a:pPr>
            <a:r>
              <a:rPr lang="en-AU" sz="1800" dirty="0">
                <a:latin typeface="Montserrat Medium"/>
              </a:rPr>
              <a:t>If your child has even mild COVID-19 symptoms, get them tested with a RAT or PCR (nose and throat swab) test.</a:t>
            </a:r>
          </a:p>
          <a:p>
            <a:pPr marL="285750" indent="-285750">
              <a:buFont typeface="Arial" panose="020B0604020202020204" pitchFamily="34" charset="0"/>
              <a:buChar char="•"/>
            </a:pPr>
            <a:r>
              <a:rPr lang="en-AU" sz="1800" dirty="0">
                <a:latin typeface="Montserrat Medium"/>
              </a:rPr>
              <a:t>They must isolate until they receive a negative test result, in line with health protocols. </a:t>
            </a:r>
          </a:p>
          <a:p>
            <a:pPr marL="285750" indent="-285750">
              <a:buFont typeface="Arial" panose="020B0604020202020204" pitchFamily="34" charset="0"/>
              <a:buChar char="•"/>
            </a:pPr>
            <a:r>
              <a:rPr lang="en-AU" sz="1800" dirty="0">
                <a:latin typeface="Montserrat Medium"/>
              </a:rPr>
              <a:t>If symptoms continue, they should stay at home and take another RAT in 24 hours or have a PCR test. If the second RAT or initial PCR test result is negative or another </a:t>
            </a:r>
            <a:r>
              <a:rPr lang="en-AU" sz="1800">
                <a:latin typeface="Montserrat Medium"/>
              </a:rPr>
              <a:t>diagnosis is confirmed such as hay fever, they can return to school.</a:t>
            </a:r>
            <a:endParaRPr lang="en-AU"/>
          </a:p>
          <a:p>
            <a:pPr marL="285750" indent="-285750">
              <a:buChar char="•"/>
            </a:pPr>
            <a:r>
              <a:rPr lang="en-US" sz="1800" dirty="0">
                <a:latin typeface="Montserrat Medium"/>
              </a:rPr>
              <a:t>Parents and </a:t>
            </a:r>
            <a:r>
              <a:rPr lang="en-US" sz="1800" dirty="0" err="1">
                <a:latin typeface="Montserrat Medium"/>
              </a:rPr>
              <a:t>carers</a:t>
            </a:r>
            <a:r>
              <a:rPr lang="en-US" sz="1800" dirty="0">
                <a:latin typeface="Montserrat Medium"/>
              </a:rPr>
              <a:t> must register positive RAT results from students on the </a:t>
            </a:r>
            <a:r>
              <a:rPr lang="en-US" sz="1800" u="sng" dirty="0">
                <a:latin typeface="Montserrat Medium"/>
                <a:hlinkClick r:id="rId3"/>
              </a:rPr>
              <a:t>Service NSW website</a:t>
            </a:r>
            <a:r>
              <a:rPr lang="en-US" sz="1800" dirty="0">
                <a:latin typeface="Montserrat Medium"/>
              </a:rPr>
              <a:t> or </a:t>
            </a:r>
            <a:r>
              <a:rPr lang="en-US" sz="1800" u="sng" dirty="0">
                <a:latin typeface="Montserrat Medium"/>
                <a:hlinkClick r:id="rId4"/>
              </a:rPr>
              <a:t>Service NSW app</a:t>
            </a:r>
            <a:r>
              <a:rPr lang="en-US" sz="1800" dirty="0">
                <a:latin typeface="Montserrat Medium"/>
              </a:rPr>
              <a:t> and notify the school as soon as possible.</a:t>
            </a:r>
            <a:endParaRPr lang="en-AU" sz="1800">
              <a:latin typeface="Montserrat Medium"/>
            </a:endParaRPr>
          </a:p>
          <a:p>
            <a:pPr marL="285750" indent="-285750">
              <a:buChar char="•"/>
            </a:pPr>
            <a:r>
              <a:rPr lang="en-US" sz="1800" dirty="0">
                <a:latin typeface="Montserrat Medium"/>
              </a:rPr>
              <a:t>Report positive PCR test results from students to the school as soon as possible.</a:t>
            </a:r>
            <a:endParaRPr lang="en-AU" sz="1800" dirty="0">
              <a:latin typeface="Montserrat Medium"/>
            </a:endParaRPr>
          </a:p>
          <a:p>
            <a:pPr marL="285750" indent="-285750">
              <a:buChar char="•"/>
            </a:pPr>
            <a:endParaRPr lang="en-AU" sz="1800" dirty="0"/>
          </a:p>
          <a:p>
            <a:pPr marL="285750" indent="-285750">
              <a:buChar char="•"/>
            </a:pPr>
            <a:endParaRPr lang="en-AU" sz="1800"/>
          </a:p>
          <a:p>
            <a:endParaRPr lang="en-US" sz="1600"/>
          </a:p>
          <a:p>
            <a:endParaRPr lang="en-US" sz="1200"/>
          </a:p>
        </p:txBody>
      </p:sp>
      <p:sp>
        <p:nvSpPr>
          <p:cNvPr id="3" name="Title 2">
            <a:extLst>
              <a:ext uri="{FF2B5EF4-FFF2-40B4-BE49-F238E27FC236}">
                <a16:creationId xmlns:a16="http://schemas.microsoft.com/office/drawing/2014/main" id="{D92629A3-F6DF-4A49-B94E-C1A6A3F97B4C}"/>
              </a:ext>
            </a:extLst>
          </p:cNvPr>
          <p:cNvSpPr>
            <a:spLocks noGrp="1"/>
          </p:cNvSpPr>
          <p:nvPr>
            <p:ph type="title"/>
          </p:nvPr>
        </p:nvSpPr>
        <p:spPr>
          <a:xfrm>
            <a:off x="425699" y="907033"/>
            <a:ext cx="11483026" cy="498470"/>
          </a:xfrm>
        </p:spPr>
        <p:txBody>
          <a:bodyPr/>
          <a:lstStyle/>
          <a:p>
            <a:r>
              <a:rPr lang="en-US" b="0">
                <a:latin typeface="Montserrat"/>
              </a:rPr>
              <a:t>Testing</a:t>
            </a:r>
            <a:endParaRPr lang="en-US" b="0"/>
          </a:p>
        </p:txBody>
      </p:sp>
      <p:pic>
        <p:nvPicPr>
          <p:cNvPr id="5" name="Picture 5" descr="A picture containing application&#10;&#10;Description automatically generated">
            <a:extLst>
              <a:ext uri="{FF2B5EF4-FFF2-40B4-BE49-F238E27FC236}">
                <a16:creationId xmlns:a16="http://schemas.microsoft.com/office/drawing/2014/main" id="{73C38DD4-5794-48D9-94DA-AE8F7717B499}"/>
              </a:ext>
            </a:extLst>
          </p:cNvPr>
          <p:cNvPicPr>
            <a:picLocks noChangeAspect="1"/>
          </p:cNvPicPr>
          <p:nvPr/>
        </p:nvPicPr>
        <p:blipFill>
          <a:blip r:embed="rId5"/>
          <a:stretch>
            <a:fillRect/>
          </a:stretch>
        </p:blipFill>
        <p:spPr>
          <a:xfrm>
            <a:off x="8089480" y="1149528"/>
            <a:ext cx="3489133" cy="3500965"/>
          </a:xfrm>
          <a:prstGeom prst="rect">
            <a:avLst/>
          </a:prstGeom>
        </p:spPr>
      </p:pic>
    </p:spTree>
    <p:extLst>
      <p:ext uri="{BB962C8B-B14F-4D97-AF65-F5344CB8AC3E}">
        <p14:creationId xmlns:p14="http://schemas.microsoft.com/office/powerpoint/2010/main" val="3927212522"/>
      </p:ext>
    </p:extLst>
  </p:cSld>
  <p:clrMapOvr>
    <a:masterClrMapping/>
  </p:clrMapOvr>
  <p:transition>
    <p:fade/>
  </p:transition>
</p:sld>
</file>

<file path=ppt/theme/theme1.xml><?xml version="1.0" encoding="utf-8"?>
<a:theme xmlns:a="http://schemas.openxmlformats.org/drawingml/2006/main" name="Education.nsw Stakeholder Mapping [Autosaved]">
  <a:themeElements>
    <a:clrScheme name="Department of Education Colour FA1">
      <a:dk1>
        <a:srgbClr val="000000"/>
      </a:dk1>
      <a:lt1>
        <a:srgbClr val="FFFFFF"/>
      </a:lt1>
      <a:dk2>
        <a:srgbClr val="19233E"/>
      </a:dk2>
      <a:lt2>
        <a:srgbClr val="E6E7EA"/>
      </a:lt2>
      <a:accent1>
        <a:srgbClr val="19233E"/>
      </a:accent1>
      <a:accent2>
        <a:srgbClr val="385E9D"/>
      </a:accent2>
      <a:accent3>
        <a:srgbClr val="6CACE4"/>
      </a:accent3>
      <a:accent4>
        <a:srgbClr val="C6DAE7"/>
      </a:accent4>
      <a:accent5>
        <a:srgbClr val="D70C3D"/>
      </a:accent5>
      <a:accent6>
        <a:srgbClr val="E56A54"/>
      </a:accent6>
      <a:hlink>
        <a:srgbClr val="D70C3D"/>
      </a:hlink>
      <a:folHlink>
        <a:srgbClr val="D70C3D"/>
      </a:folHlink>
    </a:clrScheme>
    <a:fontScheme name="Department of Education Font Collection FA1">
      <a:majorFont>
        <a:latin typeface="Montserrat"/>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DOE_001 PowerPoint Template_v01.potx" id="{ED0B8EDD-5F10-4700-B8FE-FD06D3A87D6F}" vid="{109C343D-F211-4376-B027-A862C529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3c9ec26-16c3-40ea-bcf0-5c6f9176e53f">
      <UserInfo>
        <DisplayName>Sue French PSM</DisplayName>
        <AccountId>83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47CF77FA2F834DBAC11CDCB3642975" ma:contentTypeVersion="11" ma:contentTypeDescription="Create a new document." ma:contentTypeScope="" ma:versionID="2d1d103db8ed7bd8310be2ab78837381">
  <xsd:schema xmlns:xsd="http://www.w3.org/2001/XMLSchema" xmlns:xs="http://www.w3.org/2001/XMLSchema" xmlns:p="http://schemas.microsoft.com/office/2006/metadata/properties" xmlns:ns2="bf2ded9f-c2be-45f3-8f97-dc85ab2dc022" xmlns:ns3="03c9ec26-16c3-40ea-bcf0-5c6f9176e53f" targetNamespace="http://schemas.microsoft.com/office/2006/metadata/properties" ma:root="true" ma:fieldsID="9524132c94a2e1dd32ea6517524b9b72" ns2:_="" ns3:_="">
    <xsd:import namespace="bf2ded9f-c2be-45f3-8f97-dc85ab2dc022"/>
    <xsd:import namespace="03c9ec26-16c3-40ea-bcf0-5c6f9176e5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2ded9f-c2be-45f3-8f97-dc85ab2dc0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c9ec26-16c3-40ea-bcf0-5c6f9176e53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DC8573-BD35-405F-837B-C3244411433B}">
  <ds:schemaRefs>
    <ds:schemaRef ds:uri="http://purl.org/dc/dcmitype/"/>
    <ds:schemaRef ds:uri="http://schemas.microsoft.com/office/2006/documentManagement/types"/>
    <ds:schemaRef ds:uri="03c9ec26-16c3-40ea-bcf0-5c6f9176e53f"/>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bf2ded9f-c2be-45f3-8f97-dc85ab2dc022"/>
    <ds:schemaRef ds:uri="http://schemas.microsoft.com/office/2006/metadata/properties"/>
  </ds:schemaRefs>
</ds:datastoreItem>
</file>

<file path=customXml/itemProps2.xml><?xml version="1.0" encoding="utf-8"?>
<ds:datastoreItem xmlns:ds="http://schemas.openxmlformats.org/officeDocument/2006/customXml" ds:itemID="{9C0B1B3A-2DF4-48CB-B6A2-07BCB59FC0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2ded9f-c2be-45f3-8f97-dc85ab2dc022"/>
    <ds:schemaRef ds:uri="03c9ec26-16c3-40ea-bcf0-5c6f9176e5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058825-0A83-4622-A65F-902DB70C97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Education.nsw Stakeholder Mapping [Autosaved]</Template>
  <TotalTime>122</TotalTime>
  <Words>3433</Words>
  <Application>Microsoft Office PowerPoint</Application>
  <PresentationFormat>Widescreen</PresentationFormat>
  <Paragraphs>324</Paragraphs>
  <Slides>26</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Arial,Sans-Serif</vt:lpstr>
      <vt:lpstr>Calibri</vt:lpstr>
      <vt:lpstr>Courier New</vt:lpstr>
      <vt:lpstr>Monaco</vt:lpstr>
      <vt:lpstr>Montserrat</vt:lpstr>
      <vt:lpstr>Montserrat Light</vt:lpstr>
      <vt:lpstr>Montserrat Medium</vt:lpstr>
      <vt:lpstr>Montserrat SemiBold</vt:lpstr>
      <vt:lpstr>Symbol</vt:lpstr>
      <vt:lpstr>System Font Regular</vt:lpstr>
      <vt:lpstr>Education.nsw Stakeholder Mapping [Autosaved]</vt:lpstr>
      <vt:lpstr>Back to School 2022</vt:lpstr>
      <vt:lpstr>Acknowledgement of Country</vt:lpstr>
      <vt:lpstr>What we'll cover in this session</vt:lpstr>
      <vt:lpstr>What you need to know about our return to school in 2022</vt:lpstr>
      <vt:lpstr>What you need to know about our return to school in 2022</vt:lpstr>
      <vt:lpstr>Before Term 1 begins</vt:lpstr>
      <vt:lpstr>Testing</vt:lpstr>
      <vt:lpstr>Testing</vt:lpstr>
      <vt:lpstr>Testing</vt:lpstr>
      <vt:lpstr>What to do when COVID-19 positive?</vt:lpstr>
      <vt:lpstr>Vaccinations</vt:lpstr>
      <vt:lpstr>Ventilation</vt:lpstr>
      <vt:lpstr>Masks</vt:lpstr>
      <vt:lpstr>Masks</vt:lpstr>
      <vt:lpstr>Mask wearing for students </vt:lpstr>
      <vt:lpstr>Fitting a mask on a younger child </vt:lpstr>
      <vt:lpstr>Fitting a mask to younger children </vt:lpstr>
      <vt:lpstr>Visitors and activities</vt:lpstr>
      <vt:lpstr>Visitors and activities (continued)</vt:lpstr>
      <vt:lpstr>Minimising the spread</vt:lpstr>
      <vt:lpstr>Minimising the spread (continued)</vt:lpstr>
      <vt:lpstr>Digital learning packages</vt:lpstr>
      <vt:lpstr> Learning from home</vt:lpstr>
      <vt:lpstr>Preschool and outside of school hours care  </vt:lpstr>
      <vt:lpstr>Further information and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 to school</dc:title>
  <dc:creator>Shari Ujdur</dc:creator>
  <cp:lastModifiedBy>Kathy Browne</cp:lastModifiedBy>
  <cp:revision>122</cp:revision>
  <dcterms:created xsi:type="dcterms:W3CDTF">2021-10-05T01:31:51Z</dcterms:created>
  <dcterms:modified xsi:type="dcterms:W3CDTF">2022-01-26T21:46:00Z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0x010100DE47CF77FA2F834DBAC11CDCB3642975</vt:lpwstr>
  </property>
</Properties>
</file>